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ink/ink1.xml" ContentType="application/inkml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324" r:id="rId3"/>
    <p:sldId id="323" r:id="rId4"/>
    <p:sldId id="326" r:id="rId5"/>
    <p:sldId id="32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9-07T09:36:43.3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EEAB5-4A7A-4FE5-A3CC-83B7CAB587A1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CB1E0-33EC-45FC-B7CD-9510A24BE40B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6139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e64af3dcd5_0_4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e64af3dcd5_0_44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223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e64af3dcd5_0_4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e64af3dcd5_0_44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19" tIns="91419" rIns="91419" bIns="91419" anchor="t" anchorCtr="0">
            <a:no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223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124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42230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98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68825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64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87030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89547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282078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32606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471307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59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9BBB9DD-205B-4630-B2A2-ED1403A6A18A}" type="datetimeFigureOut">
              <a:rPr lang="en-SE" smtClean="0"/>
              <a:t>2023-09-28</a:t>
            </a:fld>
            <a:endParaRPr lang="en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A17FD7B-C17F-409B-9140-4519C8AA8F45}" type="slidenum">
              <a:rPr lang="en-SE" smtClean="0"/>
              <a:t>‹#›</a:t>
            </a:fld>
            <a:endParaRPr lang="en-S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886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ACB19B5-48E2-7D10-EFD1-E970622E627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420" b="7949"/>
          <a:stretch/>
        </p:blipFill>
        <p:spPr>
          <a:xfrm>
            <a:off x="20" y="-7619"/>
            <a:ext cx="12191979" cy="688736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F32B6F4B-9F64-1B26-0472-DB0773604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012" y="1765357"/>
            <a:ext cx="4160232" cy="2839273"/>
          </a:xfrm>
        </p:spPr>
        <p:txBody>
          <a:bodyPr>
            <a:normAutofit/>
          </a:bodyPr>
          <a:lstStyle/>
          <a:p>
            <a:pPr algn="l"/>
            <a:r>
              <a:rPr lang="sv-SE" sz="5400" dirty="0">
                <a:solidFill>
                  <a:srgbClr val="FFFFFF"/>
                </a:solidFill>
              </a:rPr>
              <a:t>Vad betyder 1800- och 1900-talen idag?</a:t>
            </a:r>
            <a:endParaRPr lang="en-SE" sz="5400" dirty="0">
              <a:solidFill>
                <a:srgbClr val="FFFFFF"/>
              </a:solidFill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C768B65-CA11-AC69-AF0B-4E41A5BD52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2012" y="3904326"/>
            <a:ext cx="4160233" cy="1400607"/>
          </a:xfrm>
        </p:spPr>
        <p:txBody>
          <a:bodyPr>
            <a:normAutofit/>
          </a:bodyPr>
          <a:lstStyle/>
          <a:p>
            <a:pPr algn="l"/>
            <a:r>
              <a:rPr lang="sv-SE" sz="3200" dirty="0" err="1">
                <a:solidFill>
                  <a:srgbClr val="FFFFFF"/>
                </a:solidFill>
              </a:rPr>
              <a:t>HIstoriemedvetenhet</a:t>
            </a:r>
            <a:endParaRPr lang="en-SE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30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B5BF-F3D3-A34D-F73F-7EBCEE51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Historiemedvetenhet</a:t>
            </a:r>
            <a:r>
              <a:rPr lang="en-US" dirty="0"/>
              <a:t>?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4AC20-446E-A5E5-BD64-C876501F0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Då</a:t>
            </a:r>
            <a:r>
              <a:rPr lang="en-US" sz="2400" dirty="0"/>
              <a:t>		Nu		</a:t>
            </a:r>
            <a:r>
              <a:rPr lang="en-US" sz="2400" dirty="0" err="1"/>
              <a:t>Framtiden</a:t>
            </a:r>
            <a:endParaRPr lang="en-US" sz="2400" dirty="0"/>
          </a:p>
          <a:p>
            <a:endParaRPr lang="en-US" sz="2400" dirty="0"/>
          </a:p>
          <a:p>
            <a:endParaRPr lang="en-SE" sz="2400" dirty="0"/>
          </a:p>
          <a:p>
            <a:pPr marL="0" indent="0">
              <a:buNone/>
            </a:pPr>
            <a:endParaRPr lang="en-US" sz="2400" i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92160B-5EDB-0AF7-9003-959AA0FCD756}"/>
              </a:ext>
            </a:extLst>
          </p:cNvPr>
          <p:cNvSpPr txBox="1"/>
          <p:nvPr/>
        </p:nvSpPr>
        <p:spPr>
          <a:xfrm>
            <a:off x="1295098" y="4005850"/>
            <a:ext cx="23062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 </a:t>
            </a:r>
            <a:r>
              <a:rPr lang="en-US" sz="2400" dirty="0" err="1"/>
              <a:t>Då</a:t>
            </a:r>
            <a:endParaRPr lang="en-US" sz="2400" dirty="0"/>
          </a:p>
          <a:p>
            <a:r>
              <a:rPr lang="en-US" sz="2400" dirty="0"/>
              <a:t>    (</a:t>
            </a:r>
            <a:r>
              <a:rPr lang="en-US" sz="2400" dirty="0" err="1"/>
              <a:t>förklaringar</a:t>
            </a:r>
            <a:r>
              <a:rPr lang="en-US" sz="2400" dirty="0"/>
              <a:t>) </a:t>
            </a:r>
            <a:endParaRPr lang="en-SE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832EA7-CEE4-F6FD-D460-4D821B94C87C}"/>
              </a:ext>
            </a:extLst>
          </p:cNvPr>
          <p:cNvSpPr txBox="1"/>
          <p:nvPr/>
        </p:nvSpPr>
        <p:spPr>
          <a:xfrm>
            <a:off x="4172483" y="4000338"/>
            <a:ext cx="249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</a:t>
            </a:r>
            <a:r>
              <a:rPr lang="en-US" sz="2400" dirty="0" err="1"/>
              <a:t>Idag</a:t>
            </a:r>
            <a:r>
              <a:rPr lang="en-US" sz="2400" dirty="0"/>
              <a:t> – Nu </a:t>
            </a:r>
          </a:p>
          <a:p>
            <a:r>
              <a:rPr lang="en-US" sz="2400" dirty="0"/>
              <a:t>    (</a:t>
            </a:r>
            <a:r>
              <a:rPr lang="en-US" sz="2400" dirty="0" err="1"/>
              <a:t>läge</a:t>
            </a:r>
            <a:r>
              <a:rPr lang="en-US" sz="2400" dirty="0"/>
              <a:t>/problem)</a:t>
            </a:r>
            <a:endParaRPr lang="en-SE" sz="24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DCA83F94-B12A-C0C8-DF59-F05492839637}"/>
                  </a:ext>
                </a:extLst>
              </p14:cNvPr>
              <p14:cNvContentPartPr/>
              <p14:nvPr/>
            </p14:nvContentPartPr>
            <p14:xfrm>
              <a:off x="5374459" y="5165416"/>
              <a:ext cx="360" cy="3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DCA83F94-B12A-C0C8-DF59-F0549283963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65459" y="5156416"/>
                <a:ext cx="18000" cy="180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F5AB17F-3A95-4960-EC0F-8C730EDF1EA0}"/>
              </a:ext>
            </a:extLst>
          </p:cNvPr>
          <p:cNvSpPr/>
          <p:nvPr/>
        </p:nvSpPr>
        <p:spPr>
          <a:xfrm>
            <a:off x="2289808" y="4890385"/>
            <a:ext cx="3020294" cy="829704"/>
          </a:xfrm>
          <a:custGeom>
            <a:avLst/>
            <a:gdLst>
              <a:gd name="connsiteX0" fmla="*/ 3020294 w 3020294"/>
              <a:gd name="connsiteY0" fmla="*/ 16904 h 829704"/>
              <a:gd name="connsiteX1" fmla="*/ 2955640 w 3020294"/>
              <a:gd name="connsiteY1" fmla="*/ 127740 h 829704"/>
              <a:gd name="connsiteX2" fmla="*/ 2900222 w 3020294"/>
              <a:gd name="connsiteY2" fmla="*/ 210868 h 829704"/>
              <a:gd name="connsiteX3" fmla="*/ 2863276 w 3020294"/>
              <a:gd name="connsiteY3" fmla="*/ 247813 h 829704"/>
              <a:gd name="connsiteX4" fmla="*/ 2761676 w 3020294"/>
              <a:gd name="connsiteY4" fmla="*/ 358649 h 829704"/>
              <a:gd name="connsiteX5" fmla="*/ 2650840 w 3020294"/>
              <a:gd name="connsiteY5" fmla="*/ 423304 h 829704"/>
              <a:gd name="connsiteX6" fmla="*/ 2623131 w 3020294"/>
              <a:gd name="connsiteY6" fmla="*/ 441777 h 829704"/>
              <a:gd name="connsiteX7" fmla="*/ 2595422 w 3020294"/>
              <a:gd name="connsiteY7" fmla="*/ 451013 h 829704"/>
              <a:gd name="connsiteX8" fmla="*/ 2521531 w 3020294"/>
              <a:gd name="connsiteY8" fmla="*/ 487958 h 829704"/>
              <a:gd name="connsiteX9" fmla="*/ 2419931 w 3020294"/>
              <a:gd name="connsiteY9" fmla="*/ 524904 h 829704"/>
              <a:gd name="connsiteX10" fmla="*/ 2281385 w 3020294"/>
              <a:gd name="connsiteY10" fmla="*/ 589558 h 829704"/>
              <a:gd name="connsiteX11" fmla="*/ 1958112 w 3020294"/>
              <a:gd name="connsiteY11" fmla="*/ 700395 h 829704"/>
              <a:gd name="connsiteX12" fmla="*/ 1754912 w 3020294"/>
              <a:gd name="connsiteY12" fmla="*/ 765049 h 829704"/>
              <a:gd name="connsiteX13" fmla="*/ 1671785 w 3020294"/>
              <a:gd name="connsiteY13" fmla="*/ 783522 h 829704"/>
              <a:gd name="connsiteX14" fmla="*/ 1625603 w 3020294"/>
              <a:gd name="connsiteY14" fmla="*/ 792758 h 829704"/>
              <a:gd name="connsiteX15" fmla="*/ 1542476 w 3020294"/>
              <a:gd name="connsiteY15" fmla="*/ 811231 h 829704"/>
              <a:gd name="connsiteX16" fmla="*/ 1348512 w 3020294"/>
              <a:gd name="connsiteY16" fmla="*/ 820468 h 829704"/>
              <a:gd name="connsiteX17" fmla="*/ 1173022 w 3020294"/>
              <a:gd name="connsiteY17" fmla="*/ 829704 h 829704"/>
              <a:gd name="connsiteX18" fmla="*/ 794331 w 3020294"/>
              <a:gd name="connsiteY18" fmla="*/ 801995 h 829704"/>
              <a:gd name="connsiteX19" fmla="*/ 489531 w 3020294"/>
              <a:gd name="connsiteY19" fmla="*/ 700395 h 829704"/>
              <a:gd name="connsiteX20" fmla="*/ 249385 w 3020294"/>
              <a:gd name="connsiteY20" fmla="*/ 571086 h 829704"/>
              <a:gd name="connsiteX21" fmla="*/ 184731 w 3020294"/>
              <a:gd name="connsiteY21" fmla="*/ 534140 h 829704"/>
              <a:gd name="connsiteX22" fmla="*/ 101603 w 3020294"/>
              <a:gd name="connsiteY22" fmla="*/ 460249 h 829704"/>
              <a:gd name="connsiteX23" fmla="*/ 64658 w 3020294"/>
              <a:gd name="connsiteY23" fmla="*/ 395595 h 829704"/>
              <a:gd name="connsiteX24" fmla="*/ 46185 w 3020294"/>
              <a:gd name="connsiteY24" fmla="*/ 340177 h 829704"/>
              <a:gd name="connsiteX25" fmla="*/ 27712 w 3020294"/>
              <a:gd name="connsiteY25" fmla="*/ 303231 h 829704"/>
              <a:gd name="connsiteX26" fmla="*/ 18476 w 3020294"/>
              <a:gd name="connsiteY26" fmla="*/ 257049 h 829704"/>
              <a:gd name="connsiteX27" fmla="*/ 9240 w 3020294"/>
              <a:gd name="connsiteY27" fmla="*/ 183158 h 829704"/>
              <a:gd name="connsiteX28" fmla="*/ 3 w 3020294"/>
              <a:gd name="connsiteY28" fmla="*/ 35377 h 82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020294" h="829704">
                <a:moveTo>
                  <a:pt x="3020294" y="16904"/>
                </a:moveTo>
                <a:lnTo>
                  <a:pt x="2955640" y="127740"/>
                </a:lnTo>
                <a:cubicBezTo>
                  <a:pt x="2937486" y="158602"/>
                  <a:pt x="2923717" y="184017"/>
                  <a:pt x="2900222" y="210868"/>
                </a:cubicBezTo>
                <a:cubicBezTo>
                  <a:pt x="2888753" y="223975"/>
                  <a:pt x="2874611" y="234590"/>
                  <a:pt x="2863276" y="247813"/>
                </a:cubicBezTo>
                <a:cubicBezTo>
                  <a:pt x="2805110" y="315672"/>
                  <a:pt x="2916038" y="241040"/>
                  <a:pt x="2761676" y="358649"/>
                </a:cubicBezTo>
                <a:cubicBezTo>
                  <a:pt x="2727654" y="384571"/>
                  <a:pt x="2687516" y="401298"/>
                  <a:pt x="2650840" y="423304"/>
                </a:cubicBezTo>
                <a:cubicBezTo>
                  <a:pt x="2641321" y="429015"/>
                  <a:pt x="2633060" y="436813"/>
                  <a:pt x="2623131" y="441777"/>
                </a:cubicBezTo>
                <a:cubicBezTo>
                  <a:pt x="2614423" y="446131"/>
                  <a:pt x="2604285" y="446984"/>
                  <a:pt x="2595422" y="451013"/>
                </a:cubicBezTo>
                <a:cubicBezTo>
                  <a:pt x="2570353" y="462408"/>
                  <a:pt x="2546911" y="477272"/>
                  <a:pt x="2521531" y="487958"/>
                </a:cubicBezTo>
                <a:cubicBezTo>
                  <a:pt x="2488319" y="501942"/>
                  <a:pt x="2453143" y="510920"/>
                  <a:pt x="2419931" y="524904"/>
                </a:cubicBezTo>
                <a:cubicBezTo>
                  <a:pt x="2285354" y="581568"/>
                  <a:pt x="2405166" y="543140"/>
                  <a:pt x="2281385" y="589558"/>
                </a:cubicBezTo>
                <a:cubicBezTo>
                  <a:pt x="1996010" y="696574"/>
                  <a:pt x="2138349" y="644071"/>
                  <a:pt x="1958112" y="700395"/>
                </a:cubicBezTo>
                <a:cubicBezTo>
                  <a:pt x="1890268" y="721596"/>
                  <a:pt x="1824299" y="749629"/>
                  <a:pt x="1754912" y="765049"/>
                </a:cubicBezTo>
                <a:lnTo>
                  <a:pt x="1671785" y="783522"/>
                </a:lnTo>
                <a:cubicBezTo>
                  <a:pt x="1656435" y="786811"/>
                  <a:pt x="1640953" y="789469"/>
                  <a:pt x="1625603" y="792758"/>
                </a:cubicBezTo>
                <a:cubicBezTo>
                  <a:pt x="1597848" y="798705"/>
                  <a:pt x="1570720" y="808407"/>
                  <a:pt x="1542476" y="811231"/>
                </a:cubicBezTo>
                <a:cubicBezTo>
                  <a:pt x="1478069" y="817672"/>
                  <a:pt x="1413159" y="817236"/>
                  <a:pt x="1348512" y="820468"/>
                </a:cubicBezTo>
                <a:lnTo>
                  <a:pt x="1173022" y="829704"/>
                </a:lnTo>
                <a:cubicBezTo>
                  <a:pt x="1060086" y="825671"/>
                  <a:pt x="912273" y="830464"/>
                  <a:pt x="794331" y="801995"/>
                </a:cubicBezTo>
                <a:cubicBezTo>
                  <a:pt x="753280" y="792086"/>
                  <a:pt x="523460" y="716176"/>
                  <a:pt x="489531" y="700395"/>
                </a:cubicBezTo>
                <a:cubicBezTo>
                  <a:pt x="407096" y="662053"/>
                  <a:pt x="329199" y="614621"/>
                  <a:pt x="249385" y="571086"/>
                </a:cubicBezTo>
                <a:cubicBezTo>
                  <a:pt x="227594" y="559200"/>
                  <a:pt x="202283" y="551692"/>
                  <a:pt x="184731" y="534140"/>
                </a:cubicBezTo>
                <a:cubicBezTo>
                  <a:pt x="133845" y="483255"/>
                  <a:pt x="161385" y="508075"/>
                  <a:pt x="101603" y="460249"/>
                </a:cubicBezTo>
                <a:cubicBezTo>
                  <a:pt x="89288" y="438698"/>
                  <a:pt x="75060" y="418132"/>
                  <a:pt x="64658" y="395595"/>
                </a:cubicBezTo>
                <a:cubicBezTo>
                  <a:pt x="56498" y="377915"/>
                  <a:pt x="53417" y="358256"/>
                  <a:pt x="46185" y="340177"/>
                </a:cubicBezTo>
                <a:cubicBezTo>
                  <a:pt x="41071" y="327393"/>
                  <a:pt x="33870" y="315546"/>
                  <a:pt x="27712" y="303231"/>
                </a:cubicBezTo>
                <a:cubicBezTo>
                  <a:pt x="24633" y="287837"/>
                  <a:pt x="20863" y="272565"/>
                  <a:pt x="18476" y="257049"/>
                </a:cubicBezTo>
                <a:cubicBezTo>
                  <a:pt x="14702" y="232516"/>
                  <a:pt x="11074" y="207912"/>
                  <a:pt x="9240" y="183158"/>
                </a:cubicBezTo>
                <a:cubicBezTo>
                  <a:pt x="-482" y="51907"/>
                  <a:pt x="3" y="-59339"/>
                  <a:pt x="3" y="35377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164F0D-2629-F31F-D06D-B8C0C0072224}"/>
              </a:ext>
            </a:extLst>
          </p:cNvPr>
          <p:cNvSpPr/>
          <p:nvPr/>
        </p:nvSpPr>
        <p:spPr>
          <a:xfrm rot="10800000">
            <a:off x="2289808" y="2947017"/>
            <a:ext cx="3020294" cy="829704"/>
          </a:xfrm>
          <a:custGeom>
            <a:avLst/>
            <a:gdLst>
              <a:gd name="connsiteX0" fmla="*/ 3020294 w 3020294"/>
              <a:gd name="connsiteY0" fmla="*/ 16904 h 829704"/>
              <a:gd name="connsiteX1" fmla="*/ 2955640 w 3020294"/>
              <a:gd name="connsiteY1" fmla="*/ 127740 h 829704"/>
              <a:gd name="connsiteX2" fmla="*/ 2900222 w 3020294"/>
              <a:gd name="connsiteY2" fmla="*/ 210868 h 829704"/>
              <a:gd name="connsiteX3" fmla="*/ 2863276 w 3020294"/>
              <a:gd name="connsiteY3" fmla="*/ 247813 h 829704"/>
              <a:gd name="connsiteX4" fmla="*/ 2761676 w 3020294"/>
              <a:gd name="connsiteY4" fmla="*/ 358649 h 829704"/>
              <a:gd name="connsiteX5" fmla="*/ 2650840 w 3020294"/>
              <a:gd name="connsiteY5" fmla="*/ 423304 h 829704"/>
              <a:gd name="connsiteX6" fmla="*/ 2623131 w 3020294"/>
              <a:gd name="connsiteY6" fmla="*/ 441777 h 829704"/>
              <a:gd name="connsiteX7" fmla="*/ 2595422 w 3020294"/>
              <a:gd name="connsiteY7" fmla="*/ 451013 h 829704"/>
              <a:gd name="connsiteX8" fmla="*/ 2521531 w 3020294"/>
              <a:gd name="connsiteY8" fmla="*/ 487958 h 829704"/>
              <a:gd name="connsiteX9" fmla="*/ 2419931 w 3020294"/>
              <a:gd name="connsiteY9" fmla="*/ 524904 h 829704"/>
              <a:gd name="connsiteX10" fmla="*/ 2281385 w 3020294"/>
              <a:gd name="connsiteY10" fmla="*/ 589558 h 829704"/>
              <a:gd name="connsiteX11" fmla="*/ 1958112 w 3020294"/>
              <a:gd name="connsiteY11" fmla="*/ 700395 h 829704"/>
              <a:gd name="connsiteX12" fmla="*/ 1754912 w 3020294"/>
              <a:gd name="connsiteY12" fmla="*/ 765049 h 829704"/>
              <a:gd name="connsiteX13" fmla="*/ 1671785 w 3020294"/>
              <a:gd name="connsiteY13" fmla="*/ 783522 h 829704"/>
              <a:gd name="connsiteX14" fmla="*/ 1625603 w 3020294"/>
              <a:gd name="connsiteY14" fmla="*/ 792758 h 829704"/>
              <a:gd name="connsiteX15" fmla="*/ 1542476 w 3020294"/>
              <a:gd name="connsiteY15" fmla="*/ 811231 h 829704"/>
              <a:gd name="connsiteX16" fmla="*/ 1348512 w 3020294"/>
              <a:gd name="connsiteY16" fmla="*/ 820468 h 829704"/>
              <a:gd name="connsiteX17" fmla="*/ 1173022 w 3020294"/>
              <a:gd name="connsiteY17" fmla="*/ 829704 h 829704"/>
              <a:gd name="connsiteX18" fmla="*/ 794331 w 3020294"/>
              <a:gd name="connsiteY18" fmla="*/ 801995 h 829704"/>
              <a:gd name="connsiteX19" fmla="*/ 489531 w 3020294"/>
              <a:gd name="connsiteY19" fmla="*/ 700395 h 829704"/>
              <a:gd name="connsiteX20" fmla="*/ 249385 w 3020294"/>
              <a:gd name="connsiteY20" fmla="*/ 571086 h 829704"/>
              <a:gd name="connsiteX21" fmla="*/ 184731 w 3020294"/>
              <a:gd name="connsiteY21" fmla="*/ 534140 h 829704"/>
              <a:gd name="connsiteX22" fmla="*/ 101603 w 3020294"/>
              <a:gd name="connsiteY22" fmla="*/ 460249 h 829704"/>
              <a:gd name="connsiteX23" fmla="*/ 64658 w 3020294"/>
              <a:gd name="connsiteY23" fmla="*/ 395595 h 829704"/>
              <a:gd name="connsiteX24" fmla="*/ 46185 w 3020294"/>
              <a:gd name="connsiteY24" fmla="*/ 340177 h 829704"/>
              <a:gd name="connsiteX25" fmla="*/ 27712 w 3020294"/>
              <a:gd name="connsiteY25" fmla="*/ 303231 h 829704"/>
              <a:gd name="connsiteX26" fmla="*/ 18476 w 3020294"/>
              <a:gd name="connsiteY26" fmla="*/ 257049 h 829704"/>
              <a:gd name="connsiteX27" fmla="*/ 9240 w 3020294"/>
              <a:gd name="connsiteY27" fmla="*/ 183158 h 829704"/>
              <a:gd name="connsiteX28" fmla="*/ 3 w 3020294"/>
              <a:gd name="connsiteY28" fmla="*/ 35377 h 82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020294" h="829704">
                <a:moveTo>
                  <a:pt x="3020294" y="16904"/>
                </a:moveTo>
                <a:lnTo>
                  <a:pt x="2955640" y="127740"/>
                </a:lnTo>
                <a:cubicBezTo>
                  <a:pt x="2937486" y="158602"/>
                  <a:pt x="2923717" y="184017"/>
                  <a:pt x="2900222" y="210868"/>
                </a:cubicBezTo>
                <a:cubicBezTo>
                  <a:pt x="2888753" y="223975"/>
                  <a:pt x="2874611" y="234590"/>
                  <a:pt x="2863276" y="247813"/>
                </a:cubicBezTo>
                <a:cubicBezTo>
                  <a:pt x="2805110" y="315672"/>
                  <a:pt x="2916038" y="241040"/>
                  <a:pt x="2761676" y="358649"/>
                </a:cubicBezTo>
                <a:cubicBezTo>
                  <a:pt x="2727654" y="384571"/>
                  <a:pt x="2687516" y="401298"/>
                  <a:pt x="2650840" y="423304"/>
                </a:cubicBezTo>
                <a:cubicBezTo>
                  <a:pt x="2641321" y="429015"/>
                  <a:pt x="2633060" y="436813"/>
                  <a:pt x="2623131" y="441777"/>
                </a:cubicBezTo>
                <a:cubicBezTo>
                  <a:pt x="2614423" y="446131"/>
                  <a:pt x="2604285" y="446984"/>
                  <a:pt x="2595422" y="451013"/>
                </a:cubicBezTo>
                <a:cubicBezTo>
                  <a:pt x="2570353" y="462408"/>
                  <a:pt x="2546911" y="477272"/>
                  <a:pt x="2521531" y="487958"/>
                </a:cubicBezTo>
                <a:cubicBezTo>
                  <a:pt x="2488319" y="501942"/>
                  <a:pt x="2453143" y="510920"/>
                  <a:pt x="2419931" y="524904"/>
                </a:cubicBezTo>
                <a:cubicBezTo>
                  <a:pt x="2285354" y="581568"/>
                  <a:pt x="2405166" y="543140"/>
                  <a:pt x="2281385" y="589558"/>
                </a:cubicBezTo>
                <a:cubicBezTo>
                  <a:pt x="1996010" y="696574"/>
                  <a:pt x="2138349" y="644071"/>
                  <a:pt x="1958112" y="700395"/>
                </a:cubicBezTo>
                <a:cubicBezTo>
                  <a:pt x="1890268" y="721596"/>
                  <a:pt x="1824299" y="749629"/>
                  <a:pt x="1754912" y="765049"/>
                </a:cubicBezTo>
                <a:lnTo>
                  <a:pt x="1671785" y="783522"/>
                </a:lnTo>
                <a:cubicBezTo>
                  <a:pt x="1656435" y="786811"/>
                  <a:pt x="1640953" y="789469"/>
                  <a:pt x="1625603" y="792758"/>
                </a:cubicBezTo>
                <a:cubicBezTo>
                  <a:pt x="1597848" y="798705"/>
                  <a:pt x="1570720" y="808407"/>
                  <a:pt x="1542476" y="811231"/>
                </a:cubicBezTo>
                <a:cubicBezTo>
                  <a:pt x="1478069" y="817672"/>
                  <a:pt x="1413159" y="817236"/>
                  <a:pt x="1348512" y="820468"/>
                </a:cubicBezTo>
                <a:lnTo>
                  <a:pt x="1173022" y="829704"/>
                </a:lnTo>
                <a:cubicBezTo>
                  <a:pt x="1060086" y="825671"/>
                  <a:pt x="912273" y="830464"/>
                  <a:pt x="794331" y="801995"/>
                </a:cubicBezTo>
                <a:cubicBezTo>
                  <a:pt x="753280" y="792086"/>
                  <a:pt x="523460" y="716176"/>
                  <a:pt x="489531" y="700395"/>
                </a:cubicBezTo>
                <a:cubicBezTo>
                  <a:pt x="407096" y="662053"/>
                  <a:pt x="329199" y="614621"/>
                  <a:pt x="249385" y="571086"/>
                </a:cubicBezTo>
                <a:cubicBezTo>
                  <a:pt x="227594" y="559200"/>
                  <a:pt x="202283" y="551692"/>
                  <a:pt x="184731" y="534140"/>
                </a:cubicBezTo>
                <a:cubicBezTo>
                  <a:pt x="133845" y="483255"/>
                  <a:pt x="161385" y="508075"/>
                  <a:pt x="101603" y="460249"/>
                </a:cubicBezTo>
                <a:cubicBezTo>
                  <a:pt x="89288" y="438698"/>
                  <a:pt x="75060" y="418132"/>
                  <a:pt x="64658" y="395595"/>
                </a:cubicBezTo>
                <a:cubicBezTo>
                  <a:pt x="56498" y="377915"/>
                  <a:pt x="53417" y="358256"/>
                  <a:pt x="46185" y="340177"/>
                </a:cubicBezTo>
                <a:cubicBezTo>
                  <a:pt x="41071" y="327393"/>
                  <a:pt x="33870" y="315546"/>
                  <a:pt x="27712" y="303231"/>
                </a:cubicBezTo>
                <a:cubicBezTo>
                  <a:pt x="24633" y="287837"/>
                  <a:pt x="20863" y="272565"/>
                  <a:pt x="18476" y="257049"/>
                </a:cubicBezTo>
                <a:cubicBezTo>
                  <a:pt x="14702" y="232516"/>
                  <a:pt x="11074" y="207912"/>
                  <a:pt x="9240" y="183158"/>
                </a:cubicBezTo>
                <a:cubicBezTo>
                  <a:pt x="-482" y="51907"/>
                  <a:pt x="3" y="-59339"/>
                  <a:pt x="3" y="35377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4FAA129-8A15-5D20-5941-183D5109A3DF}"/>
              </a:ext>
            </a:extLst>
          </p:cNvPr>
          <p:cNvSpPr/>
          <p:nvPr/>
        </p:nvSpPr>
        <p:spPr>
          <a:xfrm rot="10800000">
            <a:off x="5310101" y="2858564"/>
            <a:ext cx="3277403" cy="829703"/>
          </a:xfrm>
          <a:custGeom>
            <a:avLst/>
            <a:gdLst>
              <a:gd name="connsiteX0" fmla="*/ 3020294 w 3020294"/>
              <a:gd name="connsiteY0" fmla="*/ 16904 h 829704"/>
              <a:gd name="connsiteX1" fmla="*/ 2955640 w 3020294"/>
              <a:gd name="connsiteY1" fmla="*/ 127740 h 829704"/>
              <a:gd name="connsiteX2" fmla="*/ 2900222 w 3020294"/>
              <a:gd name="connsiteY2" fmla="*/ 210868 h 829704"/>
              <a:gd name="connsiteX3" fmla="*/ 2863276 w 3020294"/>
              <a:gd name="connsiteY3" fmla="*/ 247813 h 829704"/>
              <a:gd name="connsiteX4" fmla="*/ 2761676 w 3020294"/>
              <a:gd name="connsiteY4" fmla="*/ 358649 h 829704"/>
              <a:gd name="connsiteX5" fmla="*/ 2650840 w 3020294"/>
              <a:gd name="connsiteY5" fmla="*/ 423304 h 829704"/>
              <a:gd name="connsiteX6" fmla="*/ 2623131 w 3020294"/>
              <a:gd name="connsiteY6" fmla="*/ 441777 h 829704"/>
              <a:gd name="connsiteX7" fmla="*/ 2595422 w 3020294"/>
              <a:gd name="connsiteY7" fmla="*/ 451013 h 829704"/>
              <a:gd name="connsiteX8" fmla="*/ 2521531 w 3020294"/>
              <a:gd name="connsiteY8" fmla="*/ 487958 h 829704"/>
              <a:gd name="connsiteX9" fmla="*/ 2419931 w 3020294"/>
              <a:gd name="connsiteY9" fmla="*/ 524904 h 829704"/>
              <a:gd name="connsiteX10" fmla="*/ 2281385 w 3020294"/>
              <a:gd name="connsiteY10" fmla="*/ 589558 h 829704"/>
              <a:gd name="connsiteX11" fmla="*/ 1958112 w 3020294"/>
              <a:gd name="connsiteY11" fmla="*/ 700395 h 829704"/>
              <a:gd name="connsiteX12" fmla="*/ 1754912 w 3020294"/>
              <a:gd name="connsiteY12" fmla="*/ 765049 h 829704"/>
              <a:gd name="connsiteX13" fmla="*/ 1671785 w 3020294"/>
              <a:gd name="connsiteY13" fmla="*/ 783522 h 829704"/>
              <a:gd name="connsiteX14" fmla="*/ 1625603 w 3020294"/>
              <a:gd name="connsiteY14" fmla="*/ 792758 h 829704"/>
              <a:gd name="connsiteX15" fmla="*/ 1542476 w 3020294"/>
              <a:gd name="connsiteY15" fmla="*/ 811231 h 829704"/>
              <a:gd name="connsiteX16" fmla="*/ 1348512 w 3020294"/>
              <a:gd name="connsiteY16" fmla="*/ 820468 h 829704"/>
              <a:gd name="connsiteX17" fmla="*/ 1173022 w 3020294"/>
              <a:gd name="connsiteY17" fmla="*/ 829704 h 829704"/>
              <a:gd name="connsiteX18" fmla="*/ 794331 w 3020294"/>
              <a:gd name="connsiteY18" fmla="*/ 801995 h 829704"/>
              <a:gd name="connsiteX19" fmla="*/ 489531 w 3020294"/>
              <a:gd name="connsiteY19" fmla="*/ 700395 h 829704"/>
              <a:gd name="connsiteX20" fmla="*/ 249385 w 3020294"/>
              <a:gd name="connsiteY20" fmla="*/ 571086 h 829704"/>
              <a:gd name="connsiteX21" fmla="*/ 184731 w 3020294"/>
              <a:gd name="connsiteY21" fmla="*/ 534140 h 829704"/>
              <a:gd name="connsiteX22" fmla="*/ 101603 w 3020294"/>
              <a:gd name="connsiteY22" fmla="*/ 460249 h 829704"/>
              <a:gd name="connsiteX23" fmla="*/ 64658 w 3020294"/>
              <a:gd name="connsiteY23" fmla="*/ 395595 h 829704"/>
              <a:gd name="connsiteX24" fmla="*/ 46185 w 3020294"/>
              <a:gd name="connsiteY24" fmla="*/ 340177 h 829704"/>
              <a:gd name="connsiteX25" fmla="*/ 27712 w 3020294"/>
              <a:gd name="connsiteY25" fmla="*/ 303231 h 829704"/>
              <a:gd name="connsiteX26" fmla="*/ 18476 w 3020294"/>
              <a:gd name="connsiteY26" fmla="*/ 257049 h 829704"/>
              <a:gd name="connsiteX27" fmla="*/ 9240 w 3020294"/>
              <a:gd name="connsiteY27" fmla="*/ 183158 h 829704"/>
              <a:gd name="connsiteX28" fmla="*/ 3 w 3020294"/>
              <a:gd name="connsiteY28" fmla="*/ 35377 h 829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3020294" h="829704">
                <a:moveTo>
                  <a:pt x="3020294" y="16904"/>
                </a:moveTo>
                <a:lnTo>
                  <a:pt x="2955640" y="127740"/>
                </a:lnTo>
                <a:cubicBezTo>
                  <a:pt x="2937486" y="158602"/>
                  <a:pt x="2923717" y="184017"/>
                  <a:pt x="2900222" y="210868"/>
                </a:cubicBezTo>
                <a:cubicBezTo>
                  <a:pt x="2888753" y="223975"/>
                  <a:pt x="2874611" y="234590"/>
                  <a:pt x="2863276" y="247813"/>
                </a:cubicBezTo>
                <a:cubicBezTo>
                  <a:pt x="2805110" y="315672"/>
                  <a:pt x="2916038" y="241040"/>
                  <a:pt x="2761676" y="358649"/>
                </a:cubicBezTo>
                <a:cubicBezTo>
                  <a:pt x="2727654" y="384571"/>
                  <a:pt x="2687516" y="401298"/>
                  <a:pt x="2650840" y="423304"/>
                </a:cubicBezTo>
                <a:cubicBezTo>
                  <a:pt x="2641321" y="429015"/>
                  <a:pt x="2633060" y="436813"/>
                  <a:pt x="2623131" y="441777"/>
                </a:cubicBezTo>
                <a:cubicBezTo>
                  <a:pt x="2614423" y="446131"/>
                  <a:pt x="2604285" y="446984"/>
                  <a:pt x="2595422" y="451013"/>
                </a:cubicBezTo>
                <a:cubicBezTo>
                  <a:pt x="2570353" y="462408"/>
                  <a:pt x="2546911" y="477272"/>
                  <a:pt x="2521531" y="487958"/>
                </a:cubicBezTo>
                <a:cubicBezTo>
                  <a:pt x="2488319" y="501942"/>
                  <a:pt x="2453143" y="510920"/>
                  <a:pt x="2419931" y="524904"/>
                </a:cubicBezTo>
                <a:cubicBezTo>
                  <a:pt x="2285354" y="581568"/>
                  <a:pt x="2405166" y="543140"/>
                  <a:pt x="2281385" y="589558"/>
                </a:cubicBezTo>
                <a:cubicBezTo>
                  <a:pt x="1996010" y="696574"/>
                  <a:pt x="2138349" y="644071"/>
                  <a:pt x="1958112" y="700395"/>
                </a:cubicBezTo>
                <a:cubicBezTo>
                  <a:pt x="1890268" y="721596"/>
                  <a:pt x="1824299" y="749629"/>
                  <a:pt x="1754912" y="765049"/>
                </a:cubicBezTo>
                <a:lnTo>
                  <a:pt x="1671785" y="783522"/>
                </a:lnTo>
                <a:cubicBezTo>
                  <a:pt x="1656435" y="786811"/>
                  <a:pt x="1640953" y="789469"/>
                  <a:pt x="1625603" y="792758"/>
                </a:cubicBezTo>
                <a:cubicBezTo>
                  <a:pt x="1597848" y="798705"/>
                  <a:pt x="1570720" y="808407"/>
                  <a:pt x="1542476" y="811231"/>
                </a:cubicBezTo>
                <a:cubicBezTo>
                  <a:pt x="1478069" y="817672"/>
                  <a:pt x="1413159" y="817236"/>
                  <a:pt x="1348512" y="820468"/>
                </a:cubicBezTo>
                <a:lnTo>
                  <a:pt x="1173022" y="829704"/>
                </a:lnTo>
                <a:cubicBezTo>
                  <a:pt x="1060086" y="825671"/>
                  <a:pt x="912273" y="830464"/>
                  <a:pt x="794331" y="801995"/>
                </a:cubicBezTo>
                <a:cubicBezTo>
                  <a:pt x="753280" y="792086"/>
                  <a:pt x="523460" y="716176"/>
                  <a:pt x="489531" y="700395"/>
                </a:cubicBezTo>
                <a:cubicBezTo>
                  <a:pt x="407096" y="662053"/>
                  <a:pt x="329199" y="614621"/>
                  <a:pt x="249385" y="571086"/>
                </a:cubicBezTo>
                <a:cubicBezTo>
                  <a:pt x="227594" y="559200"/>
                  <a:pt x="202283" y="551692"/>
                  <a:pt x="184731" y="534140"/>
                </a:cubicBezTo>
                <a:cubicBezTo>
                  <a:pt x="133845" y="483255"/>
                  <a:pt x="161385" y="508075"/>
                  <a:pt x="101603" y="460249"/>
                </a:cubicBezTo>
                <a:cubicBezTo>
                  <a:pt x="89288" y="438698"/>
                  <a:pt x="75060" y="418132"/>
                  <a:pt x="64658" y="395595"/>
                </a:cubicBezTo>
                <a:cubicBezTo>
                  <a:pt x="56498" y="377915"/>
                  <a:pt x="53417" y="358256"/>
                  <a:pt x="46185" y="340177"/>
                </a:cubicBezTo>
                <a:cubicBezTo>
                  <a:pt x="41071" y="327393"/>
                  <a:pt x="33870" y="315546"/>
                  <a:pt x="27712" y="303231"/>
                </a:cubicBezTo>
                <a:cubicBezTo>
                  <a:pt x="24633" y="287837"/>
                  <a:pt x="20863" y="272565"/>
                  <a:pt x="18476" y="257049"/>
                </a:cubicBezTo>
                <a:cubicBezTo>
                  <a:pt x="14702" y="232516"/>
                  <a:pt x="11074" y="207912"/>
                  <a:pt x="9240" y="183158"/>
                </a:cubicBezTo>
                <a:cubicBezTo>
                  <a:pt x="-482" y="51907"/>
                  <a:pt x="3" y="-59339"/>
                  <a:pt x="3" y="35377"/>
                </a:cubicBezTo>
              </a:path>
            </a:pathLst>
          </a:custGeom>
          <a:noFill/>
          <a:ln w="31750">
            <a:solidFill>
              <a:srgbClr val="FF0000"/>
            </a:solidFill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74B438-4B9F-4570-E874-2B00621200DD}"/>
              </a:ext>
            </a:extLst>
          </p:cNvPr>
          <p:cNvSpPr txBox="1"/>
          <p:nvPr/>
        </p:nvSpPr>
        <p:spPr>
          <a:xfrm>
            <a:off x="7476460" y="4010694"/>
            <a:ext cx="2494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</a:t>
            </a:r>
            <a:r>
              <a:rPr lang="en-US" sz="2400" dirty="0" err="1"/>
              <a:t>Framtiden</a:t>
            </a:r>
            <a:r>
              <a:rPr lang="en-US" sz="2400" dirty="0"/>
              <a:t> - </a:t>
            </a:r>
            <a:r>
              <a:rPr lang="en-US" sz="2400" dirty="0" err="1"/>
              <a:t>sen</a:t>
            </a:r>
            <a:r>
              <a:rPr lang="en-US" sz="2400" dirty="0"/>
              <a:t> </a:t>
            </a:r>
          </a:p>
          <a:p>
            <a:r>
              <a:rPr lang="en-US" sz="2400" dirty="0"/>
              <a:t>    (</a:t>
            </a:r>
            <a:r>
              <a:rPr lang="en-US" sz="2400" dirty="0" err="1"/>
              <a:t>hända</a:t>
            </a:r>
            <a:r>
              <a:rPr lang="en-US" sz="2400" dirty="0"/>
              <a:t>?)</a:t>
            </a:r>
            <a:endParaRPr lang="en-SE" sz="2400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FAD0498-C4ED-4E2F-457E-04D8C5A40EC0}"/>
              </a:ext>
            </a:extLst>
          </p:cNvPr>
          <p:cNvCxnSpPr/>
          <p:nvPr/>
        </p:nvCxnSpPr>
        <p:spPr>
          <a:xfrm>
            <a:off x="1944210" y="2388093"/>
            <a:ext cx="87001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7733F4CD-6B37-7245-AAD8-FB1DA343AE3C}"/>
              </a:ext>
            </a:extLst>
          </p:cNvPr>
          <p:cNvCxnSpPr/>
          <p:nvPr/>
        </p:nvCxnSpPr>
        <p:spPr>
          <a:xfrm>
            <a:off x="3694591" y="2398449"/>
            <a:ext cx="870011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441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3" grpId="0" animBg="1"/>
      <p:bldP spid="14" grpId="0" animBg="1"/>
      <p:bldP spid="15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5" name="Google Shape;345;p23"/>
          <p:cNvGraphicFramePr/>
          <p:nvPr/>
        </p:nvGraphicFramePr>
        <p:xfrm>
          <a:off x="609600" y="1234466"/>
          <a:ext cx="10972800" cy="531873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374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1800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1815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1850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1900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1914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29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7" name="Google Shape;347;p23"/>
          <p:cNvSpPr/>
          <p:nvPr/>
        </p:nvSpPr>
        <p:spPr>
          <a:xfrm>
            <a:off x="2892056" y="3603492"/>
            <a:ext cx="9069572" cy="495200"/>
          </a:xfrm>
          <a:prstGeom prst="homePlate">
            <a:avLst>
              <a:gd name="adj" fmla="val 50000"/>
            </a:avLst>
          </a:prstGeom>
          <a:solidFill>
            <a:srgbClr val="FAA74D">
              <a:alpha val="376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Nationalism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0" name="Google Shape;370;p23"/>
          <p:cNvSpPr/>
          <p:nvPr/>
        </p:nvSpPr>
        <p:spPr>
          <a:xfrm>
            <a:off x="6526028" y="4431358"/>
            <a:ext cx="5435600" cy="495200"/>
          </a:xfrm>
          <a:prstGeom prst="homePlate">
            <a:avLst>
              <a:gd name="adj" fmla="val 50000"/>
            </a:avLst>
          </a:prstGeom>
          <a:solidFill>
            <a:srgbClr val="358A84">
              <a:alpha val="376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Imperialism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815E0B23-CEA5-44D9-9A4C-84E3BE4B631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27038"/>
            <a:ext cx="10972800" cy="495300"/>
          </a:xfr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v-SE" sz="2400">
                <a:latin typeface="Walbaum Display" panose="02070503090703020303" pitchFamily="18" charset="0"/>
              </a:rPr>
              <a:t>Det omvälvande 1800-talet</a:t>
            </a:r>
            <a:endParaRPr lang="en-SE" sz="2400">
              <a:latin typeface="Walbaum Display" panose="02070503090703020303" pitchFamily="18" charset="0"/>
            </a:endParaRPr>
          </a:p>
        </p:txBody>
      </p:sp>
      <p:sp>
        <p:nvSpPr>
          <p:cNvPr id="17" name="Google Shape;373;p23">
            <a:extLst>
              <a:ext uri="{FF2B5EF4-FFF2-40B4-BE49-F238E27FC236}">
                <a16:creationId xmlns:a16="http://schemas.microsoft.com/office/drawing/2014/main" id="{7F0CD0CF-FC5A-4486-BAB2-05867A4945D7}"/>
              </a:ext>
            </a:extLst>
          </p:cNvPr>
          <p:cNvSpPr/>
          <p:nvPr/>
        </p:nvSpPr>
        <p:spPr>
          <a:xfrm>
            <a:off x="6526028" y="2765034"/>
            <a:ext cx="4964932" cy="495200"/>
          </a:xfrm>
          <a:prstGeom prst="homePlate">
            <a:avLst>
              <a:gd name="adj" fmla="val 50000"/>
            </a:avLst>
          </a:prstGeom>
          <a:solidFill>
            <a:srgbClr val="00B0F0">
              <a:alpha val="376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Andra industriella revolutionen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" name="Google Shape;367;p23">
            <a:extLst>
              <a:ext uri="{FF2B5EF4-FFF2-40B4-BE49-F238E27FC236}">
                <a16:creationId xmlns:a16="http://schemas.microsoft.com/office/drawing/2014/main" id="{CD5DDB8D-1231-4CB8-918C-E7B7CA94E618}"/>
              </a:ext>
            </a:extLst>
          </p:cNvPr>
          <p:cNvSpPr/>
          <p:nvPr/>
        </p:nvSpPr>
        <p:spPr>
          <a:xfrm>
            <a:off x="5635256" y="5213494"/>
            <a:ext cx="6326372" cy="495200"/>
          </a:xfrm>
          <a:prstGeom prst="homePlate">
            <a:avLst>
              <a:gd name="adj" fmla="val 50000"/>
            </a:avLst>
          </a:prstGeom>
          <a:solidFill>
            <a:schemeClr val="accent5">
              <a:lumMod val="50000"/>
              <a:alpha val="50199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Demokratisering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8" name="Google Shape;373;p23">
            <a:extLst>
              <a:ext uri="{FF2B5EF4-FFF2-40B4-BE49-F238E27FC236}">
                <a16:creationId xmlns:a16="http://schemas.microsoft.com/office/drawing/2014/main" id="{75CB2F87-64A2-4781-A3AB-E6A2C03779EB}"/>
              </a:ext>
            </a:extLst>
          </p:cNvPr>
          <p:cNvSpPr/>
          <p:nvPr/>
        </p:nvSpPr>
        <p:spPr>
          <a:xfrm>
            <a:off x="9388549" y="1944249"/>
            <a:ext cx="1475798" cy="495200"/>
          </a:xfrm>
          <a:prstGeom prst="homePlate">
            <a:avLst>
              <a:gd name="adj" fmla="val 50000"/>
            </a:avLst>
          </a:prstGeom>
          <a:solidFill>
            <a:srgbClr val="92D050">
              <a:alpha val="376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Vägen till världskrig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" name="Google Shape;374;p23">
            <a:extLst>
              <a:ext uri="{FF2B5EF4-FFF2-40B4-BE49-F238E27FC236}">
                <a16:creationId xmlns:a16="http://schemas.microsoft.com/office/drawing/2014/main" id="{5096EE61-3D6D-C320-EC9F-84ABB6C6D5E8}"/>
              </a:ext>
            </a:extLst>
          </p:cNvPr>
          <p:cNvSpPr/>
          <p:nvPr/>
        </p:nvSpPr>
        <p:spPr>
          <a:xfrm>
            <a:off x="10913257" y="1944249"/>
            <a:ext cx="1155405" cy="495200"/>
          </a:xfrm>
          <a:prstGeom prst="roundRect">
            <a:avLst>
              <a:gd name="adj" fmla="val 16667"/>
            </a:avLst>
          </a:prstGeom>
          <a:solidFill>
            <a:srgbClr val="6E5981">
              <a:alpha val="28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Roboto"/>
                <a:ea typeface="Roboto"/>
                <a:cs typeface="Roboto"/>
                <a:sym typeface="Roboto"/>
              </a:rPr>
              <a:t>WW 1</a:t>
            </a:r>
            <a:endParaRPr sz="11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" name="Google Shape;373;p23">
            <a:extLst>
              <a:ext uri="{FF2B5EF4-FFF2-40B4-BE49-F238E27FC236}">
                <a16:creationId xmlns:a16="http://schemas.microsoft.com/office/drawing/2014/main" id="{00D62018-499A-86E2-7D65-C4C6711E9361}"/>
              </a:ext>
            </a:extLst>
          </p:cNvPr>
          <p:cNvSpPr/>
          <p:nvPr/>
        </p:nvSpPr>
        <p:spPr>
          <a:xfrm>
            <a:off x="123338" y="2765034"/>
            <a:ext cx="6203034" cy="495200"/>
          </a:xfrm>
          <a:prstGeom prst="homePlate">
            <a:avLst>
              <a:gd name="adj" fmla="val 50000"/>
            </a:avLst>
          </a:prstGeom>
          <a:solidFill>
            <a:srgbClr val="00B0F0">
              <a:alpha val="376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Första industriella revolutionen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" name="Google Shape;367;p23">
            <a:extLst>
              <a:ext uri="{FF2B5EF4-FFF2-40B4-BE49-F238E27FC236}">
                <a16:creationId xmlns:a16="http://schemas.microsoft.com/office/drawing/2014/main" id="{31F76BE7-99AA-408E-05DC-8D5B3691BD9A}"/>
              </a:ext>
            </a:extLst>
          </p:cNvPr>
          <p:cNvSpPr/>
          <p:nvPr/>
        </p:nvSpPr>
        <p:spPr>
          <a:xfrm>
            <a:off x="123338" y="6025117"/>
            <a:ext cx="11838290" cy="495200"/>
          </a:xfrm>
          <a:prstGeom prst="homePlate">
            <a:avLst>
              <a:gd name="adj" fmla="val 50000"/>
            </a:avLst>
          </a:prstGeom>
          <a:solidFill>
            <a:schemeClr val="accent1">
              <a:lumMod val="75000"/>
              <a:alpha val="50199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Demografiska förändringar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" name="Google Shape;374;p23">
            <a:extLst>
              <a:ext uri="{FF2B5EF4-FFF2-40B4-BE49-F238E27FC236}">
                <a16:creationId xmlns:a16="http://schemas.microsoft.com/office/drawing/2014/main" id="{8C1E11F1-0CAF-0122-AFF6-609AE0F7973C}"/>
              </a:ext>
            </a:extLst>
          </p:cNvPr>
          <p:cNvSpPr/>
          <p:nvPr/>
        </p:nvSpPr>
        <p:spPr>
          <a:xfrm>
            <a:off x="1116418" y="1951526"/>
            <a:ext cx="939209" cy="495200"/>
          </a:xfrm>
          <a:prstGeom prst="roundRect">
            <a:avLst>
              <a:gd name="adj" fmla="val 16667"/>
            </a:avLst>
          </a:prstGeom>
          <a:solidFill>
            <a:srgbClr val="6E5981">
              <a:alpha val="2800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>
                <a:latin typeface="Roboto"/>
                <a:ea typeface="Roboto"/>
                <a:cs typeface="Roboto"/>
                <a:sym typeface="Roboto"/>
              </a:rPr>
              <a:t>Napoleonkrigen</a:t>
            </a:r>
            <a:endParaRPr sz="1100" dirty="0">
              <a:latin typeface="Roboto"/>
              <a:ea typeface="Roboto"/>
              <a:cs typeface="Roboto"/>
              <a:sym typeface="Roboto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7752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5" name="Google Shape;345;p23"/>
          <p:cNvGraphicFramePr/>
          <p:nvPr/>
        </p:nvGraphicFramePr>
        <p:xfrm>
          <a:off x="609600" y="1234466"/>
          <a:ext cx="10972800" cy="531873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3743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1900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1914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v-SE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1950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100" b="1">
                          <a:solidFill>
                            <a:schemeClr val="dk1"/>
                          </a:solidFill>
                          <a:latin typeface="Fira Sans Extra Condensed"/>
                          <a:ea typeface="Fira Sans Extra Condensed"/>
                          <a:cs typeface="Fira Sans Extra Condensed"/>
                          <a:sym typeface="Fira Sans Extra Condensed"/>
                        </a:rPr>
                        <a:t>1989</a:t>
                      </a: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29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>
                        <a:solidFill>
                          <a:schemeClr val="dk1"/>
                        </a:solidFill>
                        <a:latin typeface="Fira Sans Extra Condensed"/>
                        <a:ea typeface="Fira Sans Extra Condensed"/>
                        <a:cs typeface="Fira Sans Extra Condensed"/>
                        <a:sym typeface="Fira Sans Extra Condensed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chemeClr val="dk2"/>
                      </a:solidFill>
                      <a:prstDash val="dash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7" name="Google Shape;347;p23"/>
          <p:cNvSpPr/>
          <p:nvPr/>
        </p:nvSpPr>
        <p:spPr>
          <a:xfrm>
            <a:off x="5337544" y="2531417"/>
            <a:ext cx="6539023" cy="495200"/>
          </a:xfrm>
          <a:prstGeom prst="homePlate">
            <a:avLst>
              <a:gd name="adj" fmla="val 50000"/>
            </a:avLst>
          </a:prstGeom>
          <a:solidFill>
            <a:srgbClr val="FAA74D">
              <a:alpha val="376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Kalla kriget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70" name="Google Shape;370;p23"/>
          <p:cNvSpPr/>
          <p:nvPr/>
        </p:nvSpPr>
        <p:spPr>
          <a:xfrm>
            <a:off x="3030988" y="3181400"/>
            <a:ext cx="1626072" cy="495200"/>
          </a:xfrm>
          <a:prstGeom prst="homePlate">
            <a:avLst>
              <a:gd name="adj" fmla="val 50000"/>
            </a:avLst>
          </a:prstGeom>
          <a:solidFill>
            <a:srgbClr val="358A84">
              <a:alpha val="3765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Demokratiska bakslag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3" name="Rubrik 2">
            <a:extLst>
              <a:ext uri="{FF2B5EF4-FFF2-40B4-BE49-F238E27FC236}">
                <a16:creationId xmlns:a16="http://schemas.microsoft.com/office/drawing/2014/main" id="{815E0B23-CEA5-44D9-9A4C-84E3BE4B631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427038"/>
            <a:ext cx="10972800" cy="495300"/>
          </a:xfrm>
        </p:spPr>
        <p:txBody>
          <a:bodyPr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sv-SE" sz="2400">
                <a:latin typeface="Verdana" panose="020B0604030504040204" pitchFamily="34" charset="0"/>
                <a:ea typeface="Verdana" panose="020B0604030504040204" pitchFamily="34" charset="0"/>
              </a:rPr>
              <a:t>Det konfliktfyllda 1900-talet</a:t>
            </a:r>
            <a:endParaRPr lang="en-SE" sz="240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Google Shape;367;p23">
            <a:extLst>
              <a:ext uri="{FF2B5EF4-FFF2-40B4-BE49-F238E27FC236}">
                <a16:creationId xmlns:a16="http://schemas.microsoft.com/office/drawing/2014/main" id="{CD5DDB8D-1231-4CB8-918C-E7B7CA94E618}"/>
              </a:ext>
            </a:extLst>
          </p:cNvPr>
          <p:cNvSpPr/>
          <p:nvPr/>
        </p:nvSpPr>
        <p:spPr>
          <a:xfrm>
            <a:off x="5550195" y="3676600"/>
            <a:ext cx="6326372" cy="495200"/>
          </a:xfrm>
          <a:prstGeom prst="homePlate">
            <a:avLst>
              <a:gd name="adj" fmla="val 50000"/>
            </a:avLst>
          </a:prstGeom>
          <a:solidFill>
            <a:schemeClr val="accent5">
              <a:lumMod val="50000"/>
              <a:alpha val="50199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Välfärd och konsumism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" name="Google Shape;374;p23">
            <a:extLst>
              <a:ext uri="{FF2B5EF4-FFF2-40B4-BE49-F238E27FC236}">
                <a16:creationId xmlns:a16="http://schemas.microsoft.com/office/drawing/2014/main" id="{5096EE61-3D6D-C320-EC9F-84ABB6C6D5E8}"/>
              </a:ext>
            </a:extLst>
          </p:cNvPr>
          <p:cNvSpPr/>
          <p:nvPr/>
        </p:nvSpPr>
        <p:spPr>
          <a:xfrm>
            <a:off x="1875583" y="1864023"/>
            <a:ext cx="1155405" cy="495200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  <a:alpha val="28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Roboto"/>
                <a:ea typeface="Roboto"/>
                <a:cs typeface="Roboto"/>
                <a:sym typeface="Roboto"/>
              </a:rPr>
              <a:t>Första världskriget</a:t>
            </a:r>
            <a:endParaRPr sz="13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" name="Google Shape;367;p23">
            <a:extLst>
              <a:ext uri="{FF2B5EF4-FFF2-40B4-BE49-F238E27FC236}">
                <a16:creationId xmlns:a16="http://schemas.microsoft.com/office/drawing/2014/main" id="{31F76BE7-99AA-408E-05DC-8D5B3691BD9A}"/>
              </a:ext>
            </a:extLst>
          </p:cNvPr>
          <p:cNvSpPr/>
          <p:nvPr/>
        </p:nvSpPr>
        <p:spPr>
          <a:xfrm>
            <a:off x="5337544" y="4497511"/>
            <a:ext cx="3817088" cy="495200"/>
          </a:xfrm>
          <a:prstGeom prst="homePlate">
            <a:avLst>
              <a:gd name="adj" fmla="val 50000"/>
            </a:avLst>
          </a:prstGeom>
          <a:solidFill>
            <a:schemeClr val="accent1">
              <a:lumMod val="75000"/>
              <a:alpha val="50199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Avkolonialisering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" name="Google Shape;374;p23">
            <a:extLst>
              <a:ext uri="{FF2B5EF4-FFF2-40B4-BE49-F238E27FC236}">
                <a16:creationId xmlns:a16="http://schemas.microsoft.com/office/drawing/2014/main" id="{866131EF-4B01-727C-729C-11C8AFEE7A01}"/>
              </a:ext>
            </a:extLst>
          </p:cNvPr>
          <p:cNvSpPr/>
          <p:nvPr/>
        </p:nvSpPr>
        <p:spPr>
          <a:xfrm>
            <a:off x="4125433" y="1864023"/>
            <a:ext cx="1326943" cy="495200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  <a:alpha val="28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Roboto"/>
                <a:ea typeface="Roboto"/>
                <a:cs typeface="Roboto"/>
                <a:sym typeface="Roboto"/>
              </a:rPr>
              <a:t>Andra</a:t>
            </a:r>
            <a:r>
              <a:rPr lang="en" sz="110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300">
                <a:latin typeface="Roboto"/>
                <a:ea typeface="Roboto"/>
                <a:cs typeface="Roboto"/>
                <a:sym typeface="Roboto"/>
              </a:rPr>
              <a:t>världskriget</a:t>
            </a:r>
            <a:endParaRPr sz="13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" name="Google Shape;367;p23">
            <a:extLst>
              <a:ext uri="{FF2B5EF4-FFF2-40B4-BE49-F238E27FC236}">
                <a16:creationId xmlns:a16="http://schemas.microsoft.com/office/drawing/2014/main" id="{D8A26998-341C-B71F-8076-37C197BAF670}"/>
              </a:ext>
            </a:extLst>
          </p:cNvPr>
          <p:cNvSpPr/>
          <p:nvPr/>
        </p:nvSpPr>
        <p:spPr>
          <a:xfrm>
            <a:off x="2606748" y="5318422"/>
            <a:ext cx="4100623" cy="495200"/>
          </a:xfrm>
          <a:prstGeom prst="homePlate">
            <a:avLst>
              <a:gd name="adj" fmla="val 50000"/>
            </a:avLst>
          </a:prstGeom>
          <a:solidFill>
            <a:srgbClr val="FF0000">
              <a:alpha val="50199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Kommunistiska revolutioner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" name="Google Shape;374;p23">
            <a:extLst>
              <a:ext uri="{FF2B5EF4-FFF2-40B4-BE49-F238E27FC236}">
                <a16:creationId xmlns:a16="http://schemas.microsoft.com/office/drawing/2014/main" id="{45E0FD2B-1AC4-973B-FDCF-ADC237311F54}"/>
              </a:ext>
            </a:extLst>
          </p:cNvPr>
          <p:cNvSpPr/>
          <p:nvPr/>
        </p:nvSpPr>
        <p:spPr>
          <a:xfrm>
            <a:off x="10699898" y="6026711"/>
            <a:ext cx="1326943" cy="495200"/>
          </a:xfrm>
          <a:prstGeom prst="roundRect">
            <a:avLst>
              <a:gd name="adj" fmla="val 16667"/>
            </a:avLst>
          </a:prstGeom>
          <a:solidFill>
            <a:schemeClr val="accent6">
              <a:lumMod val="50000"/>
              <a:alpha val="28000"/>
            </a:scheme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Roboto"/>
                <a:ea typeface="Roboto"/>
                <a:cs typeface="Roboto"/>
                <a:sym typeface="Roboto"/>
              </a:rPr>
              <a:t>Berlinmurens fall</a:t>
            </a:r>
            <a:endParaRPr sz="1300">
              <a:latin typeface="Roboto"/>
              <a:ea typeface="Roboto"/>
              <a:cs typeface="Roboto"/>
              <a:sym typeface="Roboto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3193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" grpId="0" animBg="1"/>
      <p:bldP spid="370" grpId="0" animBg="1"/>
      <p:bldP spid="19" grpId="0" animBg="1"/>
      <p:bldP spid="2" grpId="0" animBg="1"/>
      <p:bldP spid="5" grpId="0" animBg="1"/>
      <p:bldP spid="6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B5BF-F3D3-A34D-F73F-7EBCEE51F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Historiemedvetenhet</a:t>
            </a:r>
            <a:r>
              <a:rPr lang="en-US" dirty="0"/>
              <a:t> - </a:t>
            </a:r>
            <a:r>
              <a:rPr lang="en-US" dirty="0" err="1"/>
              <a:t>uppgift</a:t>
            </a:r>
            <a:endParaRPr lang="en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4AC20-446E-A5E5-BD64-C876501F0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Arbeta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basgruppen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Diskutera</a:t>
            </a:r>
            <a:r>
              <a:rPr lang="en-US" sz="2400" dirty="0"/>
              <a:t>  </a:t>
            </a:r>
          </a:p>
          <a:p>
            <a:pPr lvl="1"/>
            <a:r>
              <a:rPr lang="en-US" sz="2200" dirty="0" err="1"/>
              <a:t>Vilka</a:t>
            </a:r>
            <a:r>
              <a:rPr lang="en-US" sz="2200" dirty="0"/>
              <a:t> </a:t>
            </a:r>
            <a:r>
              <a:rPr lang="en-US" sz="2200" dirty="0" err="1"/>
              <a:t>är</a:t>
            </a:r>
            <a:r>
              <a:rPr lang="en-US" sz="2200" dirty="0"/>
              <a:t> de fem </a:t>
            </a:r>
            <a:r>
              <a:rPr lang="en-US" sz="2200" b="1" dirty="0" err="1"/>
              <a:t>viktigaste</a:t>
            </a:r>
            <a:r>
              <a:rPr lang="en-US" sz="2200" dirty="0"/>
              <a:t> </a:t>
            </a:r>
            <a:r>
              <a:rPr lang="en-US" sz="2200" dirty="0" err="1"/>
              <a:t>processerna</a:t>
            </a:r>
            <a:r>
              <a:rPr lang="en-US" sz="2200" dirty="0"/>
              <a:t> (</a:t>
            </a:r>
            <a:r>
              <a:rPr lang="en-US" sz="2200" dirty="0" err="1"/>
              <a:t>händelser</a:t>
            </a:r>
            <a:r>
              <a:rPr lang="en-US" sz="2200" dirty="0"/>
              <a:t> </a:t>
            </a:r>
            <a:r>
              <a:rPr lang="en-US" sz="2200" dirty="0" err="1"/>
              <a:t>eller</a:t>
            </a:r>
            <a:r>
              <a:rPr lang="en-US" sz="2200" dirty="0"/>
              <a:t> </a:t>
            </a:r>
            <a:r>
              <a:rPr lang="en-US" sz="2200" dirty="0" err="1"/>
              <a:t>personer</a:t>
            </a:r>
            <a:r>
              <a:rPr lang="en-US" sz="2200" dirty="0"/>
              <a:t>) under 1800-talet och 1900-talen </a:t>
            </a:r>
            <a:r>
              <a:rPr lang="en-US" sz="2200" dirty="0" err="1"/>
              <a:t>enligt</a:t>
            </a:r>
            <a:r>
              <a:rPr lang="en-US" sz="2200" dirty="0"/>
              <a:t> er?</a:t>
            </a:r>
          </a:p>
          <a:p>
            <a:pPr lvl="1"/>
            <a:r>
              <a:rPr lang="en-US" sz="2200" dirty="0" err="1"/>
              <a:t>Vilka</a:t>
            </a:r>
            <a:r>
              <a:rPr lang="en-US" sz="2200" dirty="0"/>
              <a:t> </a:t>
            </a:r>
            <a:r>
              <a:rPr lang="en-US" sz="2200" b="1" dirty="0" err="1"/>
              <a:t>avtryck</a:t>
            </a:r>
            <a:r>
              <a:rPr lang="en-US" sz="2200" dirty="0"/>
              <a:t> </a:t>
            </a:r>
            <a:r>
              <a:rPr lang="en-US" sz="2200" dirty="0" err="1"/>
              <a:t>kan</a:t>
            </a:r>
            <a:r>
              <a:rPr lang="en-US" sz="2200" dirty="0"/>
              <a:t> </a:t>
            </a:r>
            <a:r>
              <a:rPr lang="en-US" sz="2200" dirty="0" err="1"/>
              <a:t>ni</a:t>
            </a:r>
            <a:r>
              <a:rPr lang="en-US" sz="2200" dirty="0"/>
              <a:t> se av dessa </a:t>
            </a:r>
            <a:r>
              <a:rPr lang="en-US" sz="2200" dirty="0" err="1"/>
              <a:t>idag</a:t>
            </a:r>
            <a:r>
              <a:rPr lang="en-US" sz="2200" dirty="0"/>
              <a:t>?</a:t>
            </a:r>
          </a:p>
          <a:p>
            <a:pPr lvl="1"/>
            <a:r>
              <a:rPr lang="en-US" sz="2200" b="1" dirty="0" err="1"/>
              <a:t>Framtiden</a:t>
            </a:r>
            <a:r>
              <a:rPr lang="en-US" sz="2200" dirty="0"/>
              <a:t> – </a:t>
            </a:r>
            <a:r>
              <a:rPr lang="en-US" sz="2200" dirty="0" err="1"/>
              <a:t>hur</a:t>
            </a:r>
            <a:r>
              <a:rPr lang="en-US" sz="2200" dirty="0"/>
              <a:t> </a:t>
            </a:r>
            <a:r>
              <a:rPr lang="en-US" sz="2200" dirty="0" err="1"/>
              <a:t>skulle</a:t>
            </a:r>
            <a:r>
              <a:rPr lang="en-US" sz="2200" dirty="0"/>
              <a:t> dessa processer </a:t>
            </a:r>
            <a:r>
              <a:rPr lang="en-US" sz="2200" dirty="0" err="1"/>
              <a:t>kunna</a:t>
            </a:r>
            <a:r>
              <a:rPr lang="en-US" sz="2200" dirty="0"/>
              <a:t> </a:t>
            </a:r>
            <a:r>
              <a:rPr lang="en-US" sz="2200" dirty="0" err="1"/>
              <a:t>sätta</a:t>
            </a:r>
            <a:r>
              <a:rPr lang="en-US" sz="2200" dirty="0"/>
              <a:t> </a:t>
            </a:r>
            <a:r>
              <a:rPr lang="en-US" sz="2200" dirty="0" err="1"/>
              <a:t>avtryck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framtiden</a:t>
            </a:r>
            <a:r>
              <a:rPr lang="en-US" sz="2200" dirty="0"/>
              <a:t>?</a:t>
            </a:r>
          </a:p>
          <a:p>
            <a:r>
              <a:rPr lang="en-US" sz="2400" dirty="0" err="1"/>
              <a:t>Skriv</a:t>
            </a:r>
            <a:r>
              <a:rPr lang="en-US" sz="2400" dirty="0"/>
              <a:t> </a:t>
            </a:r>
            <a:r>
              <a:rPr lang="en-US" sz="2400" dirty="0" err="1"/>
              <a:t>ner</a:t>
            </a:r>
            <a:r>
              <a:rPr lang="en-US" sz="2400" dirty="0"/>
              <a:t> era </a:t>
            </a:r>
            <a:r>
              <a:rPr lang="en-US" sz="2400" dirty="0" err="1"/>
              <a:t>tankar</a:t>
            </a:r>
            <a:r>
              <a:rPr lang="en-US" sz="2400" dirty="0"/>
              <a:t> </a:t>
            </a:r>
            <a:r>
              <a:rPr lang="en-US" sz="2400" dirty="0" err="1"/>
              <a:t>på</a:t>
            </a:r>
            <a:r>
              <a:rPr lang="en-US" sz="2400" dirty="0"/>
              <a:t> max 1 </a:t>
            </a:r>
            <a:r>
              <a:rPr lang="en-US" sz="2400" dirty="0" err="1"/>
              <a:t>sida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Lämna</a:t>
            </a:r>
            <a:r>
              <a:rPr lang="en-US" sz="2400" dirty="0"/>
              <a:t> in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teamet</a:t>
            </a:r>
            <a:r>
              <a:rPr lang="en-US" sz="2400" dirty="0"/>
              <a:t> – filer </a:t>
            </a:r>
            <a:r>
              <a:rPr lang="en-US" sz="2400" i="1" dirty="0"/>
              <a:t>-</a:t>
            </a:r>
            <a:r>
              <a:rPr lang="en-US" sz="2400" dirty="0"/>
              <a:t> </a:t>
            </a:r>
            <a:r>
              <a:rPr lang="en-US" sz="2400" i="1" dirty="0"/>
              <a:t>”Vad </a:t>
            </a:r>
            <a:r>
              <a:rPr lang="en-US" sz="2400" i="1" dirty="0" err="1"/>
              <a:t>betyder</a:t>
            </a:r>
            <a:r>
              <a:rPr lang="en-US" sz="2400" i="1" dirty="0"/>
              <a:t> 1800- och 1900-talen </a:t>
            </a:r>
            <a:r>
              <a:rPr lang="en-US" sz="2400" i="1" dirty="0" err="1"/>
              <a:t>idag</a:t>
            </a:r>
            <a:r>
              <a:rPr lang="en-US" sz="2400" i="1" dirty="0"/>
              <a:t>?”. </a:t>
            </a:r>
            <a:r>
              <a:rPr lang="en-US" sz="2400" dirty="0" err="1"/>
              <a:t>Basgruppsnummer</a:t>
            </a:r>
            <a:r>
              <a:rPr lang="en-US" sz="2400" dirty="0"/>
              <a:t> = </a:t>
            </a:r>
            <a:r>
              <a:rPr lang="en-US" sz="2400" dirty="0" err="1"/>
              <a:t>Filnamn</a:t>
            </a:r>
            <a:r>
              <a:rPr lang="en-US" sz="2400" dirty="0"/>
              <a:t>.</a:t>
            </a:r>
            <a:endParaRPr lang="en-SE" sz="2400" dirty="0"/>
          </a:p>
          <a:p>
            <a:pPr marL="0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8314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9.7|20.3|13.6|27.6|14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9.7|20.3|13.6|27.6|14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83F69E0EE3EC24C9963AC5994577EC0" ma:contentTypeVersion="4" ma:contentTypeDescription="Skapa ett nytt dokument." ma:contentTypeScope="" ma:versionID="f9ca24654001be14b6c6c0afcbf73cde">
  <xsd:schema xmlns:xsd="http://www.w3.org/2001/XMLSchema" xmlns:xs="http://www.w3.org/2001/XMLSchema" xmlns:p="http://schemas.microsoft.com/office/2006/metadata/properties" xmlns:ns2="3308cbb5-a1aa-45cd-848c-ca95a90a2718" targetNamespace="http://schemas.microsoft.com/office/2006/metadata/properties" ma:root="true" ma:fieldsID="509aae69c17343d08119df98741c8d93" ns2:_="">
    <xsd:import namespace="3308cbb5-a1aa-45cd-848c-ca95a90a27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8cbb5-a1aa-45cd-848c-ca95a90a27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28F0495-9CD7-4C5F-BB34-82A3BA9D6B7D}"/>
</file>

<file path=customXml/itemProps2.xml><?xml version="1.0" encoding="utf-8"?>
<ds:datastoreItem xmlns:ds="http://schemas.openxmlformats.org/officeDocument/2006/customXml" ds:itemID="{B0611806-D9A7-4BA5-A4DB-87059AA50903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167</Words>
  <Application>Microsoft Office PowerPoint</Application>
  <PresentationFormat>Bredbild</PresentationFormat>
  <Paragraphs>47</Paragraphs>
  <Slides>5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9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5" baseType="lpstr">
      <vt:lpstr>Arial</vt:lpstr>
      <vt:lpstr>Calibri</vt:lpstr>
      <vt:lpstr>Fira Sans Extra Condensed</vt:lpstr>
      <vt:lpstr>Roboto</vt:lpstr>
      <vt:lpstr>Tw Cen MT</vt:lpstr>
      <vt:lpstr>Tw Cen MT Condensed</vt:lpstr>
      <vt:lpstr>Verdana</vt:lpstr>
      <vt:lpstr>Walbaum Display</vt:lpstr>
      <vt:lpstr>Wingdings 3</vt:lpstr>
      <vt:lpstr>Integral</vt:lpstr>
      <vt:lpstr>Vad betyder 1800- och 1900-talen idag?</vt:lpstr>
      <vt:lpstr>Historiemedvetenhet?</vt:lpstr>
      <vt:lpstr>Det omvälvande 1800-talet</vt:lpstr>
      <vt:lpstr>Det konfliktfyllda 1900-talet</vt:lpstr>
      <vt:lpstr>Historiemedvetenhet - uppgift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Vad betyder 1800- och 1900-talen idag?</dc:title>
  <dc:creator>Jonas Westerholm</dc:creator>
  <cp:lastModifiedBy>Jonas Westerholm</cp:lastModifiedBy>
  <cp:revision>1</cp:revision>
  <dcterms:created xsi:type="dcterms:W3CDTF">2023-09-28T07:05:54Z</dcterms:created>
  <dcterms:modified xsi:type="dcterms:W3CDTF">2023-09-28T07:12:38Z</dcterms:modified>
</cp:coreProperties>
</file>