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0" r:id="rId6"/>
    <p:sldId id="258" r:id="rId7"/>
    <p:sldId id="266" r:id="rId8"/>
    <p:sldId id="261" r:id="rId9"/>
    <p:sldId id="262" r:id="rId10"/>
    <p:sldId id="259" r:id="rId11"/>
    <p:sldId id="264" r:id="rId12"/>
    <p:sldId id="263" r:id="rId13"/>
    <p:sldId id="265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BBFDC6-8758-4F01-88B4-C68A2AE1E0DC}" v="232" dt="2023-09-14T19:40:40.0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s Westerholm" userId="3246c170-62c4-4f57-86e2-dc11af8d2b45" providerId="ADAL" clId="{D8BBFDC6-8758-4F01-88B4-C68A2AE1E0DC}"/>
    <pc:docChg chg="undo custSel addSld delSld modSld sldOrd">
      <pc:chgData name="Jonas Westerholm" userId="3246c170-62c4-4f57-86e2-dc11af8d2b45" providerId="ADAL" clId="{D8BBFDC6-8758-4F01-88B4-C68A2AE1E0DC}" dt="2023-09-14T19:41:01.002" v="267" actId="47"/>
      <pc:docMkLst>
        <pc:docMk/>
      </pc:docMkLst>
      <pc:sldChg chg="modSp mod modAnim">
        <pc:chgData name="Jonas Westerholm" userId="3246c170-62c4-4f57-86e2-dc11af8d2b45" providerId="ADAL" clId="{D8BBFDC6-8758-4F01-88B4-C68A2AE1E0DC}" dt="2023-09-14T19:00:35.781" v="9"/>
        <pc:sldMkLst>
          <pc:docMk/>
          <pc:sldMk cId="2666519286" sldId="256"/>
        </pc:sldMkLst>
        <pc:spChg chg="mod">
          <ac:chgData name="Jonas Westerholm" userId="3246c170-62c4-4f57-86e2-dc11af8d2b45" providerId="ADAL" clId="{D8BBFDC6-8758-4F01-88B4-C68A2AE1E0DC}" dt="2023-09-14T19:00:24.412" v="8" actId="1076"/>
          <ac:spMkLst>
            <pc:docMk/>
            <pc:sldMk cId="2666519286" sldId="256"/>
            <ac:spMk id="4" creationId="{00000000-0000-0000-0000-000000000000}"/>
          </ac:spMkLst>
        </pc:spChg>
      </pc:sldChg>
      <pc:sldChg chg="del">
        <pc:chgData name="Jonas Westerholm" userId="3246c170-62c4-4f57-86e2-dc11af8d2b45" providerId="ADAL" clId="{D8BBFDC6-8758-4F01-88B4-C68A2AE1E0DC}" dt="2023-09-14T19:41:01.002" v="267" actId="47"/>
        <pc:sldMkLst>
          <pc:docMk/>
          <pc:sldMk cId="2343094412" sldId="257"/>
        </pc:sldMkLst>
      </pc:sldChg>
      <pc:sldChg chg="modSp mod">
        <pc:chgData name="Jonas Westerholm" userId="3246c170-62c4-4f57-86e2-dc11af8d2b45" providerId="ADAL" clId="{D8BBFDC6-8758-4F01-88B4-C68A2AE1E0DC}" dt="2023-09-14T19:37:22.760" v="193" actId="20577"/>
        <pc:sldMkLst>
          <pc:docMk/>
          <pc:sldMk cId="3466264020" sldId="260"/>
        </pc:sldMkLst>
        <pc:spChg chg="mod">
          <ac:chgData name="Jonas Westerholm" userId="3246c170-62c4-4f57-86e2-dc11af8d2b45" providerId="ADAL" clId="{D8BBFDC6-8758-4F01-88B4-C68A2AE1E0DC}" dt="2023-09-14T19:37:16.285" v="191" actId="20577"/>
          <ac:spMkLst>
            <pc:docMk/>
            <pc:sldMk cId="3466264020" sldId="260"/>
            <ac:spMk id="11" creationId="{00000000-0000-0000-0000-000000000000}"/>
          </ac:spMkLst>
        </pc:spChg>
        <pc:spChg chg="mod">
          <ac:chgData name="Jonas Westerholm" userId="3246c170-62c4-4f57-86e2-dc11af8d2b45" providerId="ADAL" clId="{D8BBFDC6-8758-4F01-88B4-C68A2AE1E0DC}" dt="2023-09-14T19:37:22.760" v="193" actId="20577"/>
          <ac:spMkLst>
            <pc:docMk/>
            <pc:sldMk cId="3466264020" sldId="260"/>
            <ac:spMk id="12" creationId="{00000000-0000-0000-0000-000000000000}"/>
          </ac:spMkLst>
        </pc:spChg>
      </pc:sldChg>
      <pc:sldChg chg="modSp mod modAnim">
        <pc:chgData name="Jonas Westerholm" userId="3246c170-62c4-4f57-86e2-dc11af8d2b45" providerId="ADAL" clId="{D8BBFDC6-8758-4F01-88B4-C68A2AE1E0DC}" dt="2023-09-14T19:40:40.044" v="264"/>
        <pc:sldMkLst>
          <pc:docMk/>
          <pc:sldMk cId="3946753528" sldId="261"/>
        </pc:sldMkLst>
        <pc:spChg chg="mod">
          <ac:chgData name="Jonas Westerholm" userId="3246c170-62c4-4f57-86e2-dc11af8d2b45" providerId="ADAL" clId="{D8BBFDC6-8758-4F01-88B4-C68A2AE1E0DC}" dt="2023-09-14T19:39:26.066" v="261" actId="1076"/>
          <ac:spMkLst>
            <pc:docMk/>
            <pc:sldMk cId="3946753528" sldId="261"/>
            <ac:spMk id="3" creationId="{00000000-0000-0000-0000-000000000000}"/>
          </ac:spMkLst>
        </pc:spChg>
      </pc:sldChg>
      <pc:sldChg chg="ord">
        <pc:chgData name="Jonas Westerholm" userId="3246c170-62c4-4f57-86e2-dc11af8d2b45" providerId="ADAL" clId="{D8BBFDC6-8758-4F01-88B4-C68A2AE1E0DC}" dt="2023-09-14T19:40:56.935" v="266"/>
        <pc:sldMkLst>
          <pc:docMk/>
          <pc:sldMk cId="259712775" sldId="262"/>
        </pc:sldMkLst>
      </pc:sldChg>
      <pc:sldChg chg="modSp mod modAnim">
        <pc:chgData name="Jonas Westerholm" userId="3246c170-62c4-4f57-86e2-dc11af8d2b45" providerId="ADAL" clId="{D8BBFDC6-8758-4F01-88B4-C68A2AE1E0DC}" dt="2023-09-14T19:11:58.775" v="54" actId="1076"/>
        <pc:sldMkLst>
          <pc:docMk/>
          <pc:sldMk cId="131999013" sldId="263"/>
        </pc:sldMkLst>
        <pc:spChg chg="mod">
          <ac:chgData name="Jonas Westerholm" userId="3246c170-62c4-4f57-86e2-dc11af8d2b45" providerId="ADAL" clId="{D8BBFDC6-8758-4F01-88B4-C68A2AE1E0DC}" dt="2023-09-14T19:11:58.775" v="54" actId="1076"/>
          <ac:spMkLst>
            <pc:docMk/>
            <pc:sldMk cId="131999013" sldId="263"/>
            <ac:spMk id="2" creationId="{00000000-0000-0000-0000-000000000000}"/>
          </ac:spMkLst>
        </pc:spChg>
        <pc:picChg chg="mod">
          <ac:chgData name="Jonas Westerholm" userId="3246c170-62c4-4f57-86e2-dc11af8d2b45" providerId="ADAL" clId="{D8BBFDC6-8758-4F01-88B4-C68A2AE1E0DC}" dt="2023-09-14T19:11:58.775" v="54" actId="1076"/>
          <ac:picMkLst>
            <pc:docMk/>
            <pc:sldMk cId="131999013" sldId="263"/>
            <ac:picMk id="5" creationId="{B9159D08-9B50-5F78-6520-65A4CD60006C}"/>
          </ac:picMkLst>
        </pc:picChg>
      </pc:sldChg>
      <pc:sldChg chg="addSp modSp new mod modAnim">
        <pc:chgData name="Jonas Westerholm" userId="3246c170-62c4-4f57-86e2-dc11af8d2b45" providerId="ADAL" clId="{D8BBFDC6-8758-4F01-88B4-C68A2AE1E0DC}" dt="2023-09-14T19:30:25.942" v="152"/>
        <pc:sldMkLst>
          <pc:docMk/>
          <pc:sldMk cId="3121779100" sldId="266"/>
        </pc:sldMkLst>
        <pc:spChg chg="add mod">
          <ac:chgData name="Jonas Westerholm" userId="3246c170-62c4-4f57-86e2-dc11af8d2b45" providerId="ADAL" clId="{D8BBFDC6-8758-4F01-88B4-C68A2AE1E0DC}" dt="2023-09-14T19:29:47.658" v="144" actId="2710"/>
          <ac:spMkLst>
            <pc:docMk/>
            <pc:sldMk cId="3121779100" sldId="266"/>
            <ac:spMk id="2" creationId="{E09D9995-D3A2-081F-0C21-43F9FB210D7D}"/>
          </ac:spMkLst>
        </pc:spChg>
        <pc:picChg chg="add mod">
          <ac:chgData name="Jonas Westerholm" userId="3246c170-62c4-4f57-86e2-dc11af8d2b45" providerId="ADAL" clId="{D8BBFDC6-8758-4F01-88B4-C68A2AE1E0DC}" dt="2023-09-14T19:27:33.791" v="125" actId="732"/>
          <ac:picMkLst>
            <pc:docMk/>
            <pc:sldMk cId="3121779100" sldId="266"/>
            <ac:picMk id="1026" creationId="{2D857EF5-0497-EC56-5198-6EAD6FE6528C}"/>
          </ac:picMkLst>
        </pc:picChg>
        <pc:picChg chg="add mod">
          <ac:chgData name="Jonas Westerholm" userId="3246c170-62c4-4f57-86e2-dc11af8d2b45" providerId="ADAL" clId="{D8BBFDC6-8758-4F01-88B4-C68A2AE1E0DC}" dt="2023-09-14T19:27:51.684" v="127" actId="1076"/>
          <ac:picMkLst>
            <pc:docMk/>
            <pc:sldMk cId="3121779100" sldId="266"/>
            <ac:picMk id="1028" creationId="{78A30C87-FB39-33B3-FF9A-8D91ACB5334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8617-3F29-418E-8B92-BB63F54DC5E5}" type="datetimeFigureOut">
              <a:rPr lang="sv-SE" smtClean="0"/>
              <a:t>2023-09-14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00BB-6930-46B9-BD77-BADECE5F44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6397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8617-3F29-418E-8B92-BB63F54DC5E5}" type="datetimeFigureOut">
              <a:rPr lang="sv-SE" smtClean="0"/>
              <a:t>2023-09-14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00BB-6930-46B9-BD77-BADECE5F44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198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8617-3F29-418E-8B92-BB63F54DC5E5}" type="datetimeFigureOut">
              <a:rPr lang="sv-SE" smtClean="0"/>
              <a:t>2023-09-14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00BB-6930-46B9-BD77-BADECE5F44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0809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8617-3F29-418E-8B92-BB63F54DC5E5}" type="datetimeFigureOut">
              <a:rPr lang="sv-SE" smtClean="0"/>
              <a:t>2023-09-14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00BB-6930-46B9-BD77-BADECE5F44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0975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8617-3F29-418E-8B92-BB63F54DC5E5}" type="datetimeFigureOut">
              <a:rPr lang="sv-SE" smtClean="0"/>
              <a:t>2023-09-14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00BB-6930-46B9-BD77-BADECE5F44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364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8617-3F29-418E-8B92-BB63F54DC5E5}" type="datetimeFigureOut">
              <a:rPr lang="sv-SE" smtClean="0"/>
              <a:t>2023-09-14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00BB-6930-46B9-BD77-BADECE5F44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8821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8617-3F29-418E-8B92-BB63F54DC5E5}" type="datetimeFigureOut">
              <a:rPr lang="sv-SE" smtClean="0"/>
              <a:t>2023-09-14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00BB-6930-46B9-BD77-BADECE5F44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1546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8617-3F29-418E-8B92-BB63F54DC5E5}" type="datetimeFigureOut">
              <a:rPr lang="sv-SE" smtClean="0"/>
              <a:t>2023-09-14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00BB-6930-46B9-BD77-BADECE5F44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7725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8617-3F29-418E-8B92-BB63F54DC5E5}" type="datetimeFigureOut">
              <a:rPr lang="sv-SE" smtClean="0"/>
              <a:t>2023-09-14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00BB-6930-46B9-BD77-BADECE5F44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39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8617-3F29-418E-8B92-BB63F54DC5E5}" type="datetimeFigureOut">
              <a:rPr lang="sv-SE" smtClean="0"/>
              <a:t>2023-09-14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00BB-6930-46B9-BD77-BADECE5F44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2233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8617-3F29-418E-8B92-BB63F54DC5E5}" type="datetimeFigureOut">
              <a:rPr lang="sv-SE" smtClean="0"/>
              <a:t>2023-09-14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00BB-6930-46B9-BD77-BADECE5F44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4106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E8617-3F29-418E-8B92-BB63F54DC5E5}" type="datetimeFigureOut">
              <a:rPr lang="sv-SE" smtClean="0"/>
              <a:t>2023-09-14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C00BB-6930-46B9-BD77-BADECE5F44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8558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svtplay.se/video/jmo7Pv1/nazismens-uppgang-och-fall/2-demokratins-dod?id=jmo7Pv1&amp;position=144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v.wikipedia.org/wiki/Internationell_hande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56" y="0"/>
            <a:ext cx="103909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323929" y="3279913"/>
            <a:ext cx="81442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dirty="0">
                <a:solidFill>
                  <a:schemeClr val="bg1">
                    <a:lumMod val="95000"/>
                  </a:schemeClr>
                </a:solidFill>
                <a:latin typeface="Bernard MT Condensed" panose="02050806060905020404" pitchFamily="18" charset="0"/>
              </a:rPr>
              <a:t>Mellankrigstiden</a:t>
            </a:r>
          </a:p>
          <a:p>
            <a:endParaRPr lang="sv-SE" sz="4800" dirty="0">
              <a:solidFill>
                <a:schemeClr val="bg1">
                  <a:lumMod val="95000"/>
                </a:schemeClr>
              </a:solidFill>
              <a:latin typeface="Bernard MT Condensed" panose="02050806060905020404" pitchFamily="18" charset="0"/>
            </a:endParaRPr>
          </a:p>
          <a:p>
            <a:r>
              <a:rPr lang="sv-SE" sz="5400" dirty="0">
                <a:solidFill>
                  <a:schemeClr val="bg1">
                    <a:lumMod val="95000"/>
                  </a:schemeClr>
                </a:solidFill>
                <a:latin typeface="Bernard MT Condensed" panose="02050806060905020404" pitchFamily="18" charset="0"/>
              </a:rPr>
              <a:t>Framväxten av kommunism, fascism och nazism i Europa</a:t>
            </a:r>
          </a:p>
        </p:txBody>
      </p:sp>
    </p:spTree>
    <p:extLst>
      <p:ext uri="{BB962C8B-B14F-4D97-AF65-F5344CB8AC3E}">
        <p14:creationId xmlns:p14="http://schemas.microsoft.com/office/powerpoint/2010/main" val="266651928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7A528E86-99E9-785F-D42A-69FA07F2D2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94" t="20416" r="7344" b="9861"/>
          <a:stretch/>
        </p:blipFill>
        <p:spPr>
          <a:xfrm>
            <a:off x="819150" y="938535"/>
            <a:ext cx="10553700" cy="478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55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2"/>
          <p:cNvCxnSpPr/>
          <p:nvPr/>
        </p:nvCxnSpPr>
        <p:spPr>
          <a:xfrm>
            <a:off x="2223768" y="3741577"/>
            <a:ext cx="75608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3"/>
          <p:cNvSpPr txBox="1"/>
          <p:nvPr/>
        </p:nvSpPr>
        <p:spPr>
          <a:xfrm>
            <a:off x="1719712" y="381050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latin typeface="Bernard MT Condensed" pitchFamily="18" charset="0"/>
              </a:rPr>
              <a:t>1914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591920" y="382805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latin typeface="Bernard MT Condensed" pitchFamily="18" charset="0"/>
              </a:rPr>
              <a:t>1918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832280" y="382805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latin typeface="Bernard MT Condensed" pitchFamily="18" charset="0"/>
              </a:rPr>
              <a:t>1939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064528" y="381050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latin typeface="Bernard MT Condensed" pitchFamily="18" charset="0"/>
              </a:rPr>
              <a:t>1945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727824" y="4461657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>
                <a:latin typeface="Bernard MT Condensed" pitchFamily="18" charset="0"/>
              </a:rPr>
              <a:t>WW 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984408" y="4470299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>
                <a:latin typeface="Bernard MT Condensed" pitchFamily="18" charset="0"/>
              </a:rPr>
              <a:t>WW II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852060" y="4477155"/>
            <a:ext cx="2268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>
                <a:latin typeface="Bernard MT Condensed" pitchFamily="18" charset="0"/>
              </a:rPr>
              <a:t>Mellankrigstiden</a:t>
            </a:r>
          </a:p>
        </p:txBody>
      </p:sp>
      <p:grpSp>
        <p:nvGrpSpPr>
          <p:cNvPr id="10" name="Group 24"/>
          <p:cNvGrpSpPr/>
          <p:nvPr/>
        </p:nvGrpSpPr>
        <p:grpSpPr>
          <a:xfrm>
            <a:off x="5167095" y="2373425"/>
            <a:ext cx="1980220" cy="1161420"/>
            <a:chOff x="3698903" y="1484784"/>
            <a:chExt cx="1980220" cy="1161420"/>
          </a:xfrm>
        </p:grpSpPr>
        <p:sp>
          <p:nvSpPr>
            <p:cNvPr id="11" name="TextBox 12"/>
            <p:cNvSpPr txBox="1"/>
            <p:nvPr/>
          </p:nvSpPr>
          <p:spPr>
            <a:xfrm>
              <a:off x="3707904" y="2276872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>
                  <a:latin typeface="Bernard MT Condensed" pitchFamily="18" charset="0"/>
                </a:rPr>
                <a:t>1929</a:t>
              </a:r>
            </a:p>
          </p:txBody>
        </p:sp>
        <p:sp>
          <p:nvSpPr>
            <p:cNvPr id="12" name="TextBox 13"/>
            <p:cNvSpPr txBox="1"/>
            <p:nvPr/>
          </p:nvSpPr>
          <p:spPr>
            <a:xfrm>
              <a:off x="4382979" y="2276872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>
                  <a:latin typeface="Bernard MT Condensed" pitchFamily="18" charset="0"/>
                </a:rPr>
                <a:t>1933</a:t>
              </a:r>
            </a:p>
          </p:txBody>
        </p:sp>
        <p:sp>
          <p:nvSpPr>
            <p:cNvPr id="13" name="Right Brace 14"/>
            <p:cNvSpPr/>
            <p:nvPr/>
          </p:nvSpPr>
          <p:spPr>
            <a:xfrm rot="16200000">
              <a:off x="4544997" y="1565793"/>
              <a:ext cx="288032" cy="1098122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4" name="TextBox 15"/>
            <p:cNvSpPr txBox="1"/>
            <p:nvPr/>
          </p:nvSpPr>
          <p:spPr>
            <a:xfrm>
              <a:off x="3698903" y="1484784"/>
              <a:ext cx="19802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>
                  <a:latin typeface="Bernard MT Condensed" pitchFamily="18" charset="0"/>
                </a:rPr>
                <a:t>Depressionen</a:t>
              </a:r>
            </a:p>
          </p:txBody>
        </p:sp>
      </p:grpSp>
      <p:grpSp>
        <p:nvGrpSpPr>
          <p:cNvPr id="15" name="Group 22"/>
          <p:cNvGrpSpPr/>
          <p:nvPr/>
        </p:nvGrpSpPr>
        <p:grpSpPr>
          <a:xfrm>
            <a:off x="2817834" y="2341159"/>
            <a:ext cx="1980220" cy="1193686"/>
            <a:chOff x="1349642" y="1452518"/>
            <a:chExt cx="1980220" cy="1193686"/>
          </a:xfrm>
        </p:grpSpPr>
        <p:sp>
          <p:nvSpPr>
            <p:cNvPr id="16" name="TextBox 10"/>
            <p:cNvSpPr txBox="1"/>
            <p:nvPr/>
          </p:nvSpPr>
          <p:spPr>
            <a:xfrm>
              <a:off x="1691680" y="2276872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>
                  <a:latin typeface="Bernard MT Condensed" pitchFamily="18" charset="0"/>
                </a:rPr>
                <a:t>1917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49642" y="1452518"/>
              <a:ext cx="19802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>
                  <a:latin typeface="Bernard MT Condensed" pitchFamily="18" charset="0"/>
                </a:rPr>
                <a:t>Ryska revolutionen</a:t>
              </a:r>
            </a:p>
          </p:txBody>
        </p:sp>
        <p:cxnSp>
          <p:nvCxnSpPr>
            <p:cNvPr id="18" name="Straight Connector 19"/>
            <p:cNvCxnSpPr>
              <a:stCxn id="17" idx="2"/>
              <a:endCxn id="16" idx="0"/>
            </p:cNvCxnSpPr>
            <p:nvPr/>
          </p:nvCxnSpPr>
          <p:spPr>
            <a:xfrm>
              <a:off x="2339752" y="1821850"/>
              <a:ext cx="0" cy="45502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23"/>
          <p:cNvGrpSpPr/>
          <p:nvPr/>
        </p:nvGrpSpPr>
        <p:grpSpPr>
          <a:xfrm>
            <a:off x="3609922" y="1437321"/>
            <a:ext cx="1980220" cy="2097524"/>
            <a:chOff x="2141730" y="548680"/>
            <a:chExt cx="1980220" cy="2097524"/>
          </a:xfrm>
        </p:grpSpPr>
        <p:sp>
          <p:nvSpPr>
            <p:cNvPr id="20" name="TextBox 11"/>
            <p:cNvSpPr txBox="1"/>
            <p:nvPr/>
          </p:nvSpPr>
          <p:spPr>
            <a:xfrm>
              <a:off x="2483768" y="2276872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>
                  <a:latin typeface="Bernard MT Condensed" pitchFamily="18" charset="0"/>
                </a:rPr>
                <a:t>1919</a:t>
              </a:r>
            </a:p>
          </p:txBody>
        </p:sp>
        <p:sp>
          <p:nvSpPr>
            <p:cNvPr id="21" name="TextBox 17"/>
            <p:cNvSpPr txBox="1"/>
            <p:nvPr/>
          </p:nvSpPr>
          <p:spPr>
            <a:xfrm>
              <a:off x="2141730" y="548680"/>
              <a:ext cx="19802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>
                  <a:latin typeface="Bernard MT Condensed" pitchFamily="18" charset="0"/>
                </a:rPr>
                <a:t>Versaillesfreden</a:t>
              </a:r>
            </a:p>
          </p:txBody>
        </p:sp>
        <p:cxnSp>
          <p:nvCxnSpPr>
            <p:cNvPr id="22" name="Straight Connector 21"/>
            <p:cNvCxnSpPr>
              <a:stCxn id="21" idx="2"/>
              <a:endCxn id="20" idx="0"/>
            </p:cNvCxnSpPr>
            <p:nvPr/>
          </p:nvCxnSpPr>
          <p:spPr>
            <a:xfrm>
              <a:off x="3131840" y="918012"/>
              <a:ext cx="0" cy="135886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662640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profvalterbatista.zip.net/images/MapadaEuropa191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216" y="-100205"/>
            <a:ext cx="9070886" cy="69582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366282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lada tjugotalet – Wikipedia">
            <a:extLst>
              <a:ext uri="{FF2B5EF4-FFF2-40B4-BE49-F238E27FC236}">
                <a16:creationId xmlns:a16="http://schemas.microsoft.com/office/drawing/2014/main" id="{2D857EF5-0497-EC56-5198-6EAD6FE652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7"/>
          <a:stretch/>
        </p:blipFill>
        <p:spPr bwMode="auto">
          <a:xfrm>
            <a:off x="0" y="-91440"/>
            <a:ext cx="8781832" cy="694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0 talet on Pinterest">
            <a:extLst>
              <a:ext uri="{FF2B5EF4-FFF2-40B4-BE49-F238E27FC236}">
                <a16:creationId xmlns:a16="http://schemas.microsoft.com/office/drawing/2014/main" id="{78A30C87-FB39-33B3-FF9A-8D91ACB533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7"/>
          <a:stretch/>
        </p:blipFill>
        <p:spPr bwMode="auto">
          <a:xfrm>
            <a:off x="7913668" y="-7192"/>
            <a:ext cx="4278332" cy="678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E09D9995-D3A2-081F-0C21-43F9FB210D7D}"/>
              </a:ext>
            </a:extLst>
          </p:cNvPr>
          <p:cNvSpPr txBox="1"/>
          <p:nvPr/>
        </p:nvSpPr>
        <p:spPr>
          <a:xfrm>
            <a:off x="0" y="1816845"/>
            <a:ext cx="12192000" cy="446276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3200" dirty="0">
                <a:solidFill>
                  <a:schemeClr val="bg1">
                    <a:lumMod val="95000"/>
                  </a:schemeClr>
                </a:solidFill>
                <a:latin typeface="Bernard MT Condensed" panose="02050806060905020404" pitchFamily="18" charset="0"/>
              </a:rPr>
              <a:t>Det glada 20-talet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bg1">
                    <a:lumMod val="95000"/>
                  </a:schemeClr>
                </a:solidFill>
                <a:latin typeface="Bernard MT Condensed" panose="02050806060905020404" pitchFamily="18" charset="0"/>
              </a:rPr>
              <a:t>I världen rådde en "Aldrig mera krig"-stämning.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bg1">
                    <a:lumMod val="95000"/>
                  </a:schemeClr>
                </a:solidFill>
                <a:latin typeface="Bernard MT Condensed" panose="02050806060905020404" pitchFamily="18" charset="0"/>
              </a:rPr>
              <a:t>Ekonomiskt svängde de internationella konjunkturerna uppåt under andra halvan.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bg1">
                    <a:lumMod val="95000"/>
                  </a:schemeClr>
                </a:solidFill>
                <a:latin typeface="Bernard MT Condensed" panose="02050806060905020404" pitchFamily="18" charset="0"/>
              </a:rPr>
              <a:t>För ungdomar rådde Jazzåldern, då jazzmusik var populärt. Nöjeslivet frodades i metropoler som New York, London, Paris och Berlin.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bg1">
                    <a:lumMod val="95000"/>
                  </a:schemeClr>
                </a:solidFill>
                <a:latin typeface="Bernard MT Condensed" panose="02050806060905020404" pitchFamily="18" charset="0"/>
              </a:rPr>
              <a:t>Kvinnornas roll i samhället blev större, de blev mindre bundna till hemsysslorna och fick rösträtt. Den nya kvinnan bar korta kjolar, klippte håret kort och deltog i både yrkes- och nöjeslivet vid mannens sida, och ”flappern” framstod som en modern, frigjord kvinna.</a:t>
            </a:r>
          </a:p>
          <a:p>
            <a:r>
              <a:rPr lang="sv-SE" sz="2800" dirty="0">
                <a:solidFill>
                  <a:schemeClr val="bg1">
                    <a:lumMod val="95000"/>
                  </a:schemeClr>
                </a:solidFill>
                <a:latin typeface="Bernard MT Condensed" panose="020508060609050204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2177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the great depres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91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-12810" y="2183857"/>
            <a:ext cx="12192000" cy="3600986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3200" dirty="0">
                <a:solidFill>
                  <a:schemeClr val="bg1">
                    <a:lumMod val="95000"/>
                  </a:schemeClr>
                </a:solidFill>
                <a:latin typeface="Bernard MT Condensed" panose="02050806060905020404" pitchFamily="18" charset="0"/>
              </a:rPr>
              <a:t>Den stora depressionen</a:t>
            </a:r>
          </a:p>
          <a:p>
            <a:endParaRPr lang="sv-SE" sz="2800" dirty="0">
              <a:solidFill>
                <a:schemeClr val="bg1">
                  <a:lumMod val="95000"/>
                </a:schemeClr>
              </a:solidFill>
              <a:latin typeface="Bernard MT Condensed" panose="020508060609050204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bg1">
                    <a:lumMod val="95000"/>
                  </a:schemeClr>
                </a:solidFill>
                <a:latin typeface="Bernard MT Condensed" panose="02050806060905020404" pitchFamily="18" charset="0"/>
              </a:rPr>
              <a:t>Wall Street-kraschen i New York i USA den 24 oktober 1929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bg1">
                    <a:lumMod val="95000"/>
                  </a:schemeClr>
                </a:solidFill>
                <a:latin typeface="Bernard MT Condensed" panose="02050806060905020404" pitchFamily="18" charset="0"/>
              </a:rPr>
              <a:t>Från USA spred sig den ekonomiska krisen snabbt till Europa och andra delar av världen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bg1">
                    <a:lumMod val="95000"/>
                  </a:schemeClr>
                </a:solidFill>
                <a:latin typeface="Bernard MT Condensed" panose="02050806060905020404" pitchFamily="18" charset="0"/>
              </a:rPr>
              <a:t>Den</a:t>
            </a:r>
            <a:r>
              <a:rPr lang="sv-SE" u="sng" dirty="0">
                <a:hlinkClick r:id="rId3"/>
              </a:rPr>
              <a:t> </a:t>
            </a:r>
            <a:r>
              <a:rPr lang="sv-SE" sz="2800" dirty="0">
                <a:solidFill>
                  <a:schemeClr val="bg1">
                    <a:lumMod val="95000"/>
                  </a:schemeClr>
                </a:solidFill>
                <a:latin typeface="Bernard MT Condensed" panose="02050806060905020404" pitchFamily="18" charset="0"/>
              </a:rPr>
              <a:t>internationella handeln sjönk kraftigt, liksom personliga inkomster, skatteinkomster, priser och vinster med massarbetslöshet om följd.</a:t>
            </a:r>
          </a:p>
        </p:txBody>
      </p:sp>
    </p:spTree>
    <p:extLst>
      <p:ext uri="{BB962C8B-B14F-4D97-AF65-F5344CB8AC3E}">
        <p14:creationId xmlns:p14="http://schemas.microsoft.com/office/powerpoint/2010/main" val="39467535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306" y="0"/>
            <a:ext cx="71367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1277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039" y="409402"/>
            <a:ext cx="9229793" cy="59393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EB95444-45FB-4783-C0F4-2CD439D44790}"/>
              </a:ext>
            </a:extLst>
          </p:cNvPr>
          <p:cNvSpPr/>
          <p:nvPr/>
        </p:nvSpPr>
        <p:spPr>
          <a:xfrm>
            <a:off x="1764145" y="3429000"/>
            <a:ext cx="2632364" cy="2574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C9DF82-E869-3C39-C0CC-5D23756F1ADF}"/>
              </a:ext>
            </a:extLst>
          </p:cNvPr>
          <p:cNvSpPr/>
          <p:nvPr/>
        </p:nvSpPr>
        <p:spPr>
          <a:xfrm>
            <a:off x="4733647" y="3299695"/>
            <a:ext cx="2632364" cy="2574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42810D-FE22-BE7B-7DD8-6E3EF5A16D8B}"/>
              </a:ext>
            </a:extLst>
          </p:cNvPr>
          <p:cNvSpPr/>
          <p:nvPr/>
        </p:nvSpPr>
        <p:spPr>
          <a:xfrm>
            <a:off x="7703149" y="3299695"/>
            <a:ext cx="2632364" cy="2574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9233218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9F2C306-D896-6246-7FA2-EDB15EF51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116" y="4008000"/>
            <a:ext cx="3743337" cy="256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ein Kampf">
            <a:extLst>
              <a:ext uri="{FF2B5EF4-FFF2-40B4-BE49-F238E27FC236}">
                <a16:creationId xmlns:a16="http://schemas.microsoft.com/office/drawing/2014/main" id="{A87913C3-F373-4C07-EE0D-E7F6611D9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059" y="3664274"/>
            <a:ext cx="4247989" cy="283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rnst Thälmann">
            <a:extLst>
              <a:ext uri="{FF2B5EF4-FFF2-40B4-BE49-F238E27FC236}">
                <a16:creationId xmlns:a16="http://schemas.microsoft.com/office/drawing/2014/main" id="{FF4CDDB0-69B0-3F1B-B4F8-5D07C5071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526" y="418597"/>
            <a:ext cx="5773658" cy="332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Köp inget av judar">
            <a:extLst>
              <a:ext uri="{FF2B5EF4-FFF2-40B4-BE49-F238E27FC236}">
                <a16:creationId xmlns:a16="http://schemas.microsoft.com/office/drawing/2014/main" id="{B9B927AD-451D-E427-4974-1D8DA6ECC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257" y="155708"/>
            <a:ext cx="4457709" cy="283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6FF7601F-A97A-8EEF-3C9F-EF74891FD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8723"/>
            <a:ext cx="2654243" cy="374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icekorpral i tyska armén">
            <a:extLst>
              <a:ext uri="{FF2B5EF4-FFF2-40B4-BE49-F238E27FC236}">
                <a16:creationId xmlns:a16="http://schemas.microsoft.com/office/drawing/2014/main" id="{0214D4F7-B427-2BB3-3C8B-E8D4844B6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392" y="2322156"/>
            <a:ext cx="2486429" cy="332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439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B9159D08-9B50-5F78-6520-65A4CD600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723" y="3236578"/>
            <a:ext cx="7133014" cy="2891466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663934" y="816936"/>
            <a:ext cx="10564838" cy="5394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latin typeface="Bernard MT Condensed" panose="02050806060905020404" pitchFamily="18" charset="0"/>
              </a:rPr>
              <a:t>Varför Hitler? 	- 	Weimarrepubliken 1919-1933</a:t>
            </a:r>
          </a:p>
          <a:p>
            <a:endParaRPr lang="sv-SE" sz="2000" dirty="0">
              <a:latin typeface="Bernard MT Condensed" panose="02050806060905020404" pitchFamily="18" charset="0"/>
            </a:endParaRPr>
          </a:p>
          <a:p>
            <a:pPr marL="457200" indent="-457200">
              <a:buAutoNum type="arabicPeriod"/>
            </a:pPr>
            <a:r>
              <a:rPr lang="sv-SE" sz="2400" dirty="0">
                <a:latin typeface="Bernard MT Condensed" panose="02050806060905020404" pitchFamily="18" charset="0"/>
              </a:rPr>
              <a:t>Varför kollapsade Weimarrepubliken?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>
                <a:latin typeface="Bernard MT Condensed" panose="02050806060905020404" pitchFamily="18" charset="0"/>
              </a:rPr>
              <a:t>Brist på </a:t>
            </a:r>
            <a:r>
              <a:rPr lang="sv-SE" b="1" dirty="0">
                <a:latin typeface="Bernard MT Condensed" panose="02050806060905020404" pitchFamily="18" charset="0"/>
              </a:rPr>
              <a:t>demokratisk</a:t>
            </a:r>
            <a:r>
              <a:rPr lang="sv-SE" dirty="0">
                <a:latin typeface="Bernard MT Condensed" panose="02050806060905020404" pitchFamily="18" charset="0"/>
              </a:rPr>
              <a:t> tradition och låg tilltro i centrala kretsar för demokratin.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>
                <a:latin typeface="Bernard MT Condensed" panose="02050806060905020404" pitchFamily="18" charset="0"/>
              </a:rPr>
              <a:t>Många i det ledande skiktet </a:t>
            </a:r>
            <a:r>
              <a:rPr lang="sv-SE" b="1" dirty="0">
                <a:latin typeface="Bernard MT Condensed" panose="02050806060905020404" pitchFamily="18" charset="0"/>
              </a:rPr>
              <a:t>kopplades</a:t>
            </a:r>
            <a:r>
              <a:rPr lang="sv-SE" dirty="0">
                <a:latin typeface="Bernard MT Condensed" panose="02050806060905020404" pitchFamily="18" charset="0"/>
              </a:rPr>
              <a:t> ihop med Versaillesfreden.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>
                <a:latin typeface="Bernard MT Condensed" panose="02050806060905020404" pitchFamily="18" charset="0"/>
              </a:rPr>
              <a:t>Ekonomiska </a:t>
            </a:r>
            <a:r>
              <a:rPr lang="sv-SE" b="1" dirty="0">
                <a:latin typeface="Bernard MT Condensed" panose="02050806060905020404" pitchFamily="18" charset="0"/>
              </a:rPr>
              <a:t>problem</a:t>
            </a:r>
          </a:p>
          <a:p>
            <a:pPr marL="457200" indent="-457200">
              <a:buAutoNum type="arabicPeriod"/>
            </a:pPr>
            <a:endParaRPr lang="sv-SE" sz="2400" dirty="0">
              <a:latin typeface="Bernard MT Condensed" panose="02050806060905020404" pitchFamily="18" charset="0"/>
            </a:endParaRPr>
          </a:p>
          <a:p>
            <a:pPr marL="457200" indent="-457200">
              <a:buAutoNum type="arabicPeriod"/>
            </a:pPr>
            <a:r>
              <a:rPr lang="sv-SE" sz="2400" dirty="0">
                <a:latin typeface="Bernard MT Condensed" panose="02050806060905020404" pitchFamily="18" charset="0"/>
              </a:rPr>
              <a:t>Varför just Hitler och nazisterna?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>
                <a:latin typeface="Bernard MT Condensed" panose="02050806060905020404" pitchFamily="18" charset="0"/>
              </a:rPr>
              <a:t>Karismatisk ledare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>
                <a:latin typeface="Bernard MT Condensed" panose="02050806060905020404" pitchFamily="18" charset="0"/>
              </a:rPr>
              <a:t>’Mottagligt folk’ </a:t>
            </a:r>
          </a:p>
          <a:p>
            <a:pPr marL="21145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>
                <a:latin typeface="Bernard MT Condensed" panose="02050806060905020404" pitchFamily="18" charset="0"/>
              </a:rPr>
              <a:t>Anti-demokrati</a:t>
            </a:r>
          </a:p>
          <a:p>
            <a:pPr marL="21145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 err="1">
                <a:latin typeface="Bernard MT Condensed" panose="02050806060905020404" pitchFamily="18" charset="0"/>
              </a:rPr>
              <a:t>Anti-socialism</a:t>
            </a:r>
            <a:r>
              <a:rPr lang="sv-SE" dirty="0">
                <a:latin typeface="Bernard MT Condensed" panose="02050806060905020404" pitchFamily="18" charset="0"/>
              </a:rPr>
              <a:t>/kommunism</a:t>
            </a:r>
          </a:p>
          <a:p>
            <a:pPr marL="21145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>
                <a:latin typeface="Bernard MT Condensed" panose="02050806060905020404" pitchFamily="18" charset="0"/>
              </a:rPr>
              <a:t>Antisemitism</a:t>
            </a:r>
          </a:p>
        </p:txBody>
      </p:sp>
    </p:spTree>
    <p:extLst>
      <p:ext uri="{BB962C8B-B14F-4D97-AF65-F5344CB8AC3E}">
        <p14:creationId xmlns:p14="http://schemas.microsoft.com/office/powerpoint/2010/main" val="1319990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83F69E0EE3EC24C9963AC5994577EC0" ma:contentTypeVersion="4" ma:contentTypeDescription="Skapa ett nytt dokument." ma:contentTypeScope="" ma:versionID="f9ca24654001be14b6c6c0afcbf73cde">
  <xsd:schema xmlns:xsd="http://www.w3.org/2001/XMLSchema" xmlns:xs="http://www.w3.org/2001/XMLSchema" xmlns:p="http://schemas.microsoft.com/office/2006/metadata/properties" xmlns:ns2="3308cbb5-a1aa-45cd-848c-ca95a90a2718" targetNamespace="http://schemas.microsoft.com/office/2006/metadata/properties" ma:root="true" ma:fieldsID="509aae69c17343d08119df98741c8d93" ns2:_="">
    <xsd:import namespace="3308cbb5-a1aa-45cd-848c-ca95a90a27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08cbb5-a1aa-45cd-848c-ca95a90a27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E64652F-A26F-4600-B339-44136F2FCE2B}"/>
</file>

<file path=customXml/itemProps2.xml><?xml version="1.0" encoding="utf-8"?>
<ds:datastoreItem xmlns:ds="http://schemas.openxmlformats.org/officeDocument/2006/customXml" ds:itemID="{6703F9A6-9473-4035-9462-2C33BE7176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640B2A-CAE9-4B09-B962-8595E641AEA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0574df15-30c4-441a-9085-79f426aea399"/>
    <ds:schemaRef ds:uri="7d3cc45f-320d-496e-ad1e-e0665c122f8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228</Words>
  <Application>Microsoft Office PowerPoint</Application>
  <PresentationFormat>Bredbild</PresentationFormat>
  <Paragraphs>41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5" baseType="lpstr">
      <vt:lpstr>Arial</vt:lpstr>
      <vt:lpstr>Bernard MT Condensed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Jonas Westerholm</dc:creator>
  <cp:lastModifiedBy>Jonas Westerholm</cp:lastModifiedBy>
  <cp:revision>9</cp:revision>
  <dcterms:created xsi:type="dcterms:W3CDTF">2018-12-07T10:25:48Z</dcterms:created>
  <dcterms:modified xsi:type="dcterms:W3CDTF">2023-09-14T19:41:05Z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0x010100A83F69E0EE3EC24C9963AC5994577EC0</vt:lpwstr>
  </property>
  <property fmtid="{D5CDD505-2E9C-101B-9397-08002B2CF9AE}" pid="3" name="MediaServiceImageTags">
    <vt:lpwstr/>
  </property>
</Properties>
</file>