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5"/>
  </p:notesMasterIdLst>
  <p:sldIdLst>
    <p:sldId id="299" r:id="rId5"/>
    <p:sldId id="323" r:id="rId6"/>
    <p:sldId id="298" r:id="rId7"/>
    <p:sldId id="292" r:id="rId8"/>
    <p:sldId id="293" r:id="rId9"/>
    <p:sldId id="296" r:id="rId10"/>
    <p:sldId id="257" r:id="rId11"/>
    <p:sldId id="258" r:id="rId12"/>
    <p:sldId id="297" r:id="rId13"/>
    <p:sldId id="259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1DD9F-6FFB-43CB-BBCA-3182514EC874}" v="20" dt="2023-08-23T10:51:18.554"/>
    <p1510:client id="{91256EAF-0580-43FD-9EDC-F8175B4CAB15}" vWet="4" dt="2023-08-24T06:54:44.123"/>
    <p1510:client id="{C2C75450-4E00-4C02-B261-6727D41D6070}" v="14" dt="2023-08-24T08:45:56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Westerholm" userId="3246c170-62c4-4f57-86e2-dc11af8d2b45" providerId="ADAL" clId="{C2C75450-4E00-4C02-B261-6727D41D6070}"/>
    <pc:docChg chg="modSld modNotesMaster">
      <pc:chgData name="Jonas Westerholm" userId="3246c170-62c4-4f57-86e2-dc11af8d2b45" providerId="ADAL" clId="{C2C75450-4E00-4C02-B261-6727D41D6070}" dt="2023-08-24T08:45:56.308" v="0"/>
      <pc:docMkLst>
        <pc:docMk/>
      </pc:docMkLst>
      <pc:sldChg chg="modNotes">
        <pc:chgData name="Jonas Westerholm" userId="3246c170-62c4-4f57-86e2-dc11af8d2b45" providerId="ADAL" clId="{C2C75450-4E00-4C02-B261-6727D41D6070}" dt="2023-08-24T08:45:56.308" v="0"/>
        <pc:sldMkLst>
          <pc:docMk/>
          <pc:sldMk cId="157775259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1360C-D51E-4574-BE93-E63CEE986C13}" type="datetimeFigureOut">
              <a:rPr lang="en-SE" smtClean="0"/>
              <a:t>08/24/2023</a:t>
            </a:fld>
            <a:endParaRPr lang="en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3A301-DB34-4958-99FA-2D48FF9507E0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8858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e64af3dcd5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e64af3dcd5_0_446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22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5816189-769C-41E4-B18F-9F280FEEFA05}" type="datetimeFigureOut">
              <a:rPr lang="en-SE" smtClean="0"/>
              <a:t>08/24/2023</a:t>
            </a:fld>
            <a:endParaRPr lang="en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75F0534-A202-4707-929D-4043078E815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5745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6189-769C-41E4-B18F-9F280FEEFA05}" type="datetimeFigureOut">
              <a:rPr lang="en-SE" smtClean="0"/>
              <a:t>08/24/2023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0534-A202-4707-929D-4043078E815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401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6189-769C-41E4-B18F-9F280FEEFA05}" type="datetimeFigureOut">
              <a:rPr lang="en-SE" smtClean="0"/>
              <a:t>08/24/2023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0534-A202-4707-929D-4043078E815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0466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7510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674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6189-769C-41E4-B18F-9F280FEEFA05}" type="datetimeFigureOut">
              <a:rPr lang="en-SE" smtClean="0"/>
              <a:t>08/24/2023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0534-A202-4707-929D-4043078E815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1389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6189-769C-41E4-B18F-9F280FEEFA05}" type="datetimeFigureOut">
              <a:rPr lang="en-SE" smtClean="0"/>
              <a:t>08/24/2023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0534-A202-4707-929D-4043078E815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2760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6189-769C-41E4-B18F-9F280FEEFA05}" type="datetimeFigureOut">
              <a:rPr lang="en-SE" smtClean="0"/>
              <a:t>08/24/2023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0534-A202-4707-929D-4043078E815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2055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6189-769C-41E4-B18F-9F280FEEFA05}" type="datetimeFigureOut">
              <a:rPr lang="en-SE" smtClean="0"/>
              <a:t>08/24/2023</a:t>
            </a:fld>
            <a:endParaRPr lang="en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0534-A202-4707-929D-4043078E815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109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6189-769C-41E4-B18F-9F280FEEFA05}" type="datetimeFigureOut">
              <a:rPr lang="en-SE" smtClean="0"/>
              <a:t>08/24/2023</a:t>
            </a:fld>
            <a:endParaRPr lang="en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0534-A202-4707-929D-4043078E815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9003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6189-769C-41E4-B18F-9F280FEEFA05}" type="datetimeFigureOut">
              <a:rPr lang="en-SE" smtClean="0"/>
              <a:t>08/24/2023</a:t>
            </a:fld>
            <a:endParaRPr lang="en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0534-A202-4707-929D-4043078E815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03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6189-769C-41E4-B18F-9F280FEEFA05}" type="datetimeFigureOut">
              <a:rPr lang="en-SE" smtClean="0"/>
              <a:t>08/24/2023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75F0534-A202-4707-929D-4043078E815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8057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5816189-769C-41E4-B18F-9F280FEEFA05}" type="datetimeFigureOut">
              <a:rPr lang="en-SE" smtClean="0"/>
              <a:t>08/24/2023</a:t>
            </a:fld>
            <a:endParaRPr lang="en-S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75F0534-A202-4707-929D-4043078E815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54835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5816189-769C-41E4-B18F-9F280FEEFA05}" type="datetimeFigureOut">
              <a:rPr lang="en-SE" smtClean="0"/>
              <a:t>08/24/2023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75F0534-A202-4707-929D-4043078E815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943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the Second Industrial Revolution Changed Americans' Lives | HISTORY">
            <a:extLst>
              <a:ext uri="{FF2B5EF4-FFF2-40B4-BE49-F238E27FC236}">
                <a16:creationId xmlns:a16="http://schemas.microsoft.com/office/drawing/2014/main" id="{D2C0D5CD-20D1-1F89-0359-6CF075082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3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1808C9F-4120-EFED-6B39-30C1C51ECB10}"/>
              </a:ext>
            </a:extLst>
          </p:cNvPr>
          <p:cNvSpPr txBox="1">
            <a:spLocks/>
          </p:cNvSpPr>
          <p:nvPr/>
        </p:nvSpPr>
        <p:spPr>
          <a:xfrm>
            <a:off x="436880" y="4133352"/>
            <a:ext cx="7995920" cy="143256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latin typeface="Amasis MT Pro Black" panose="02040A04050005020304" pitchFamily="18" charset="0"/>
              </a:rPr>
              <a:t>Den industriella revolutionen</a:t>
            </a:r>
            <a:endParaRPr lang="en-SE">
              <a:latin typeface="Amasis MT Pro Black" panose="02040A04050005020304" pitchFamily="18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46BE782-8FFB-A540-B3D5-B9226C7864E4}"/>
              </a:ext>
            </a:extLst>
          </p:cNvPr>
          <p:cNvSpPr txBox="1">
            <a:spLocks/>
          </p:cNvSpPr>
          <p:nvPr/>
        </p:nvSpPr>
        <p:spPr>
          <a:xfrm>
            <a:off x="436880" y="5668882"/>
            <a:ext cx="7995920" cy="54202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>
                <a:latin typeface="Amasis MT Pro Black" panose="02040A04050005020304" pitchFamily="18" charset="0"/>
              </a:rPr>
              <a:t>Processen som förändrade allt</a:t>
            </a:r>
            <a:endParaRPr lang="en-SE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92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FE19079-9AF0-AD0A-A017-C7452AB49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9"/>
          <a:stretch/>
        </p:blipFill>
        <p:spPr>
          <a:xfrm>
            <a:off x="765424" y="139148"/>
            <a:ext cx="10661152" cy="67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4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" name="Google Shape;345;p23"/>
          <p:cNvGraphicFramePr/>
          <p:nvPr/>
        </p:nvGraphicFramePr>
        <p:xfrm>
          <a:off x="609600" y="1234466"/>
          <a:ext cx="10972800" cy="53187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3743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1800</a:t>
                      </a: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1815</a:t>
                      </a: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100" b="1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1850</a:t>
                      </a: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1900</a:t>
                      </a: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1914</a:t>
                      </a: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2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7" name="Google Shape;347;p23"/>
          <p:cNvSpPr/>
          <p:nvPr/>
        </p:nvSpPr>
        <p:spPr>
          <a:xfrm>
            <a:off x="2892056" y="3603492"/>
            <a:ext cx="9069572" cy="495200"/>
          </a:xfrm>
          <a:prstGeom prst="homePlate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Nationalism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3"/>
          <p:cNvSpPr/>
          <p:nvPr/>
        </p:nvSpPr>
        <p:spPr>
          <a:xfrm>
            <a:off x="6526028" y="4431358"/>
            <a:ext cx="5435600" cy="495200"/>
          </a:xfrm>
          <a:prstGeom prst="homePlate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Imperialism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15E0B23-CEA5-44D9-9A4C-84E3BE4B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6684"/>
            <a:ext cx="10972800" cy="495200"/>
          </a:xfr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-SE" sz="2400">
                <a:latin typeface="Walbaum Display" panose="02070503090703020303" pitchFamily="18" charset="0"/>
              </a:rPr>
              <a:t>Det omvälvande 1800-talet</a:t>
            </a:r>
            <a:endParaRPr lang="en-SE" sz="2400">
              <a:latin typeface="Walbaum Display" panose="02070503090703020303" pitchFamily="18" charset="0"/>
            </a:endParaRPr>
          </a:p>
        </p:txBody>
      </p:sp>
      <p:sp>
        <p:nvSpPr>
          <p:cNvPr id="17" name="Google Shape;373;p23">
            <a:extLst>
              <a:ext uri="{FF2B5EF4-FFF2-40B4-BE49-F238E27FC236}">
                <a16:creationId xmlns:a16="http://schemas.microsoft.com/office/drawing/2014/main" id="{7F0CD0CF-FC5A-4486-BAB2-05867A4945D7}"/>
              </a:ext>
            </a:extLst>
          </p:cNvPr>
          <p:cNvSpPr/>
          <p:nvPr/>
        </p:nvSpPr>
        <p:spPr>
          <a:xfrm>
            <a:off x="6526028" y="2765034"/>
            <a:ext cx="4964932" cy="495200"/>
          </a:xfrm>
          <a:prstGeom prst="homePlate">
            <a:avLst>
              <a:gd name="adj" fmla="val 50000"/>
            </a:avLst>
          </a:prstGeom>
          <a:solidFill>
            <a:srgbClr val="00B0F0">
              <a:alpha val="376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Andra industriella revolutionen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367;p23">
            <a:extLst>
              <a:ext uri="{FF2B5EF4-FFF2-40B4-BE49-F238E27FC236}">
                <a16:creationId xmlns:a16="http://schemas.microsoft.com/office/drawing/2014/main" id="{CD5DDB8D-1231-4CB8-918C-E7B7CA94E618}"/>
              </a:ext>
            </a:extLst>
          </p:cNvPr>
          <p:cNvSpPr/>
          <p:nvPr/>
        </p:nvSpPr>
        <p:spPr>
          <a:xfrm>
            <a:off x="5635256" y="5213494"/>
            <a:ext cx="6326372" cy="495200"/>
          </a:xfrm>
          <a:prstGeom prst="homePlate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Demokratisering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373;p23">
            <a:extLst>
              <a:ext uri="{FF2B5EF4-FFF2-40B4-BE49-F238E27FC236}">
                <a16:creationId xmlns:a16="http://schemas.microsoft.com/office/drawing/2014/main" id="{75CB2F87-64A2-4781-A3AB-E6A2C03779EB}"/>
              </a:ext>
            </a:extLst>
          </p:cNvPr>
          <p:cNvSpPr/>
          <p:nvPr/>
        </p:nvSpPr>
        <p:spPr>
          <a:xfrm>
            <a:off x="9388549" y="1944249"/>
            <a:ext cx="1475798" cy="495200"/>
          </a:xfrm>
          <a:prstGeom prst="homePlate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Vägen till världskrig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374;p23">
            <a:extLst>
              <a:ext uri="{FF2B5EF4-FFF2-40B4-BE49-F238E27FC236}">
                <a16:creationId xmlns:a16="http://schemas.microsoft.com/office/drawing/2014/main" id="{D74C0E14-B2A8-435D-8CCB-0AF2D712C9FB}"/>
              </a:ext>
            </a:extLst>
          </p:cNvPr>
          <p:cNvSpPr/>
          <p:nvPr/>
        </p:nvSpPr>
        <p:spPr>
          <a:xfrm>
            <a:off x="487680" y="1951526"/>
            <a:ext cx="1567948" cy="49520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Napoleonkrigen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374;p23">
            <a:extLst>
              <a:ext uri="{FF2B5EF4-FFF2-40B4-BE49-F238E27FC236}">
                <a16:creationId xmlns:a16="http://schemas.microsoft.com/office/drawing/2014/main" id="{5096EE61-3D6D-C320-EC9F-84ABB6C6D5E8}"/>
              </a:ext>
            </a:extLst>
          </p:cNvPr>
          <p:cNvSpPr/>
          <p:nvPr/>
        </p:nvSpPr>
        <p:spPr>
          <a:xfrm>
            <a:off x="10913257" y="1944249"/>
            <a:ext cx="1155405" cy="49520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WW 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373;p23">
            <a:extLst>
              <a:ext uri="{FF2B5EF4-FFF2-40B4-BE49-F238E27FC236}">
                <a16:creationId xmlns:a16="http://schemas.microsoft.com/office/drawing/2014/main" id="{00D62018-499A-86E2-7D65-C4C6711E9361}"/>
              </a:ext>
            </a:extLst>
          </p:cNvPr>
          <p:cNvSpPr/>
          <p:nvPr/>
        </p:nvSpPr>
        <p:spPr>
          <a:xfrm>
            <a:off x="123338" y="2765034"/>
            <a:ext cx="6203034" cy="495200"/>
          </a:xfrm>
          <a:prstGeom prst="homePlate">
            <a:avLst>
              <a:gd name="adj" fmla="val 50000"/>
            </a:avLst>
          </a:prstGeom>
          <a:solidFill>
            <a:srgbClr val="00B0F0">
              <a:alpha val="376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Första industriella revolutionen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367;p23">
            <a:extLst>
              <a:ext uri="{FF2B5EF4-FFF2-40B4-BE49-F238E27FC236}">
                <a16:creationId xmlns:a16="http://schemas.microsoft.com/office/drawing/2014/main" id="{31F76BE7-99AA-408E-05DC-8D5B3691BD9A}"/>
              </a:ext>
            </a:extLst>
          </p:cNvPr>
          <p:cNvSpPr/>
          <p:nvPr/>
        </p:nvSpPr>
        <p:spPr>
          <a:xfrm>
            <a:off x="123338" y="6025117"/>
            <a:ext cx="11838290" cy="495200"/>
          </a:xfrm>
          <a:prstGeom prst="homePlate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Demografiska förändringar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75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olithic Revolution: A Turning Point in Human History - Owlcation">
            <a:extLst>
              <a:ext uri="{FF2B5EF4-FFF2-40B4-BE49-F238E27FC236}">
                <a16:creationId xmlns:a16="http://schemas.microsoft.com/office/drawing/2014/main" id="{339308FF-AB9C-FF56-021A-D6DEF0438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r="15984" b="-1"/>
          <a:stretch/>
        </p:blipFill>
        <p:spPr bwMode="auto"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lfred Rethel (1816-59), ”Harkortfabriken” cirka 1834.">
            <a:extLst>
              <a:ext uri="{FF2B5EF4-FFF2-40B4-BE49-F238E27FC236}">
                <a16:creationId xmlns:a16="http://schemas.microsoft.com/office/drawing/2014/main" id="{81B195ED-432D-7AB4-25CF-FDA2354D2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5" r="23371" b="1"/>
          <a:stretch/>
        </p:blipFill>
        <p:spPr bwMode="auto"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1583A8-88B9-C0B8-627B-B113D50995DB}"/>
              </a:ext>
            </a:extLst>
          </p:cNvPr>
          <p:cNvSpPr txBox="1">
            <a:spLocks/>
          </p:cNvSpPr>
          <p:nvPr/>
        </p:nvSpPr>
        <p:spPr>
          <a:xfrm>
            <a:off x="537520" y="2067164"/>
            <a:ext cx="5333200" cy="4555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6262" indent="0">
              <a:buFont typeface="Arial" panose="020B0604020202020204" pitchFamily="34" charset="0"/>
              <a:buNone/>
            </a:pPr>
            <a:endParaRPr lang="sv-SE" sz="320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marL="186262" indent="0">
              <a:buFont typeface="Arial" panose="020B0604020202020204" pitchFamily="34" charset="0"/>
              <a:buNone/>
            </a:pPr>
            <a:endParaRPr lang="sv-SE" sz="320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marL="186262" indent="0">
              <a:buFont typeface="Arial" panose="020B0604020202020204" pitchFamily="34" charset="0"/>
              <a:buNone/>
            </a:pPr>
            <a:r>
              <a:rPr lang="sv-SE" sz="3200">
                <a:solidFill>
                  <a:schemeClr val="bg1"/>
                </a:solidFill>
                <a:latin typeface="Fira Sans" panose="020B0503050000020004" pitchFamily="34" charset="0"/>
              </a:rPr>
              <a:t>Jordbruksrevolutionen</a:t>
            </a:r>
          </a:p>
          <a:p>
            <a:pPr marL="186262" indent="0">
              <a:buFont typeface="Arial" panose="020B0604020202020204" pitchFamily="34" charset="0"/>
              <a:buNone/>
            </a:pPr>
            <a:endParaRPr lang="sv-SE" sz="2133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marL="186262" indent="0">
              <a:buFont typeface="Arial" panose="020B0604020202020204" pitchFamily="34" charset="0"/>
              <a:buNone/>
            </a:pPr>
            <a:r>
              <a:rPr lang="sv-SE" sz="2133">
                <a:solidFill>
                  <a:schemeClr val="bg1"/>
                </a:solidFill>
                <a:latin typeface="Fira Sans" panose="020B0503050000020004" pitchFamily="34" charset="0"/>
              </a:rPr>
              <a:t>Ca 10 000 år sedan </a:t>
            </a:r>
          </a:p>
          <a:p>
            <a:pPr marL="186262" indent="0">
              <a:buFont typeface="Arial" panose="020B0604020202020204" pitchFamily="34" charset="0"/>
              <a:buNone/>
            </a:pPr>
            <a:endParaRPr lang="sv-SE" sz="2133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marL="186262" indent="0">
              <a:buFont typeface="Arial" panose="020B0604020202020204" pitchFamily="34" charset="0"/>
              <a:buNone/>
            </a:pPr>
            <a:r>
              <a:rPr lang="sv-SE" sz="2133">
                <a:solidFill>
                  <a:schemeClr val="bg1"/>
                </a:solidFill>
                <a:latin typeface="Fira Sans" panose="020B0503050000020004" pitchFamily="34" charset="0"/>
              </a:rPr>
              <a:t>Människan övergår succesivt från att vara jägare och samlare till att bli bofasta jordbrukare.</a:t>
            </a:r>
            <a:endParaRPr lang="en-SE" sz="2133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3DB21A-CA36-687B-CFDB-257CD3BCE8FE}"/>
              </a:ext>
            </a:extLst>
          </p:cNvPr>
          <p:cNvSpPr txBox="1">
            <a:spLocks/>
          </p:cNvSpPr>
          <p:nvPr/>
        </p:nvSpPr>
        <p:spPr>
          <a:xfrm>
            <a:off x="7722704" y="217382"/>
            <a:ext cx="4323523" cy="4555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6262" indent="0">
              <a:buFont typeface="Arial" panose="020B0604020202020204" pitchFamily="34" charset="0"/>
              <a:buNone/>
            </a:pPr>
            <a:r>
              <a:rPr lang="sv-SE" sz="3200">
                <a:solidFill>
                  <a:schemeClr val="bg1"/>
                </a:solidFill>
                <a:latin typeface="Fira Sans" panose="020B0503050000020004" pitchFamily="34" charset="0"/>
              </a:rPr>
              <a:t>Industriella revolutionen</a:t>
            </a:r>
          </a:p>
          <a:p>
            <a:pPr marL="186262" indent="0">
              <a:buFont typeface="Arial" panose="020B0604020202020204" pitchFamily="34" charset="0"/>
              <a:buNone/>
            </a:pPr>
            <a:endParaRPr lang="sv-SE" sz="2133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marL="186262" indent="0">
              <a:buFont typeface="Arial" panose="020B0604020202020204" pitchFamily="34" charset="0"/>
              <a:buNone/>
            </a:pPr>
            <a:r>
              <a:rPr lang="sv-SE" sz="2133">
                <a:solidFill>
                  <a:schemeClr val="bg1"/>
                </a:solidFill>
                <a:latin typeface="Fira Sans" panose="020B0503050000020004" pitchFamily="34" charset="0"/>
              </a:rPr>
              <a:t>Ca 200 år sedan</a:t>
            </a:r>
          </a:p>
          <a:p>
            <a:pPr marL="186262" indent="0">
              <a:buFont typeface="Arial" panose="020B0604020202020204" pitchFamily="34" charset="0"/>
              <a:buNone/>
            </a:pPr>
            <a:endParaRPr lang="sv-SE" sz="2133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marL="186262" indent="0">
              <a:buFont typeface="Arial" panose="020B0604020202020204" pitchFamily="34" charset="0"/>
              <a:buNone/>
            </a:pPr>
            <a:r>
              <a:rPr lang="sv-SE" sz="2133">
                <a:solidFill>
                  <a:schemeClr val="bg1"/>
                </a:solidFill>
                <a:latin typeface="Fira Sans" panose="020B0503050000020004" pitchFamily="34" charset="0"/>
              </a:rPr>
              <a:t>Genom utvinningen av fossil energi förändras produktionen och därefter det mänskliga samhället genomgripande och radikalt.</a:t>
            </a:r>
          </a:p>
          <a:p>
            <a:pPr marL="186262" indent="0">
              <a:buFont typeface="Arial" panose="020B0604020202020204" pitchFamily="34" charset="0"/>
              <a:buNone/>
            </a:pPr>
            <a:endParaRPr lang="en-SE" sz="2133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9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4357138-C015-49D1-A669-98EABD384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latin typeface="Fira Sans" panose="020B0503050000020004" pitchFamily="34" charset="0"/>
              </a:rPr>
              <a:t>Världens befolkningsutveckling under 12 000 år</a:t>
            </a:r>
            <a:endParaRPr lang="en-SE">
              <a:latin typeface="Fira Sans" panose="020B05030500000200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751B2E-14F4-490D-874A-AAB08AD0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70" y="1"/>
            <a:ext cx="8313861" cy="504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34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5966662-C9DE-4CB0-A361-B1A1D689E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solidFill>
                  <a:schemeClr val="tx1"/>
                </a:solidFill>
                <a:latin typeface="Fira Sans" panose="020B0503050000020004" pitchFamily="34" charset="0"/>
              </a:rPr>
              <a:t>Ekonomisk utveckling under 2000 år</a:t>
            </a:r>
            <a:endParaRPr lang="en-S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pic>
        <p:nvPicPr>
          <p:cNvPr id="2050" name="Picture 2" descr="Varför tillväxt? | Storstad">
            <a:extLst>
              <a:ext uri="{FF2B5EF4-FFF2-40B4-BE49-F238E27FC236}">
                <a16:creationId xmlns:a16="http://schemas.microsoft.com/office/drawing/2014/main" id="{A56233D2-DC70-4304-887F-063ABF8B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37" y="1"/>
            <a:ext cx="8825727" cy="53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596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10552B-CD2E-4391-827D-F62E4BB0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Första industriella revolutionen 1770-1830</a:t>
            </a:r>
            <a:endParaRPr lang="en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F195DE-AF72-4076-8F08-F0A69B31F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Tekniska förändringar</a:t>
            </a:r>
          </a:p>
          <a:p>
            <a:pPr lvl="1">
              <a:lnSpc>
                <a:spcPct val="100000"/>
              </a:lnSpc>
            </a:pPr>
            <a:r>
              <a:rPr lang="sv-SE"/>
              <a:t>Förbättringar av ångmaskinen gjorde att man kunde börja använda den för industriellt bruk. Förändringarna slår först igenom inom textilindustrin.</a:t>
            </a:r>
          </a:p>
          <a:p>
            <a:pPr lvl="1">
              <a:lnSpc>
                <a:spcPct val="100000"/>
              </a:lnSpc>
            </a:pPr>
            <a:r>
              <a:rPr lang="sv-SE"/>
              <a:t>Arbetare, råvaror och verktyg förs samman i en byggnad – en fabrik.</a:t>
            </a:r>
          </a:p>
          <a:p>
            <a:pPr lvl="1">
              <a:lnSpc>
                <a:spcPct val="100000"/>
              </a:lnSpc>
            </a:pPr>
            <a:r>
              <a:rPr lang="sv-SE"/>
              <a:t>Under 1800-talet byggs kommunikationerna (t ex järnvägen och oceangående fartyg) ut kraftigt.</a:t>
            </a:r>
          </a:p>
          <a:p>
            <a:endParaRPr lang="sv-SE"/>
          </a:p>
          <a:p>
            <a:r>
              <a:rPr lang="sv-SE"/>
              <a:t>Sociala förändringar</a:t>
            </a:r>
          </a:p>
          <a:p>
            <a:pPr lvl="1"/>
            <a:r>
              <a:rPr lang="sv-SE"/>
              <a:t>Befolkningsomflyttning från land till stad.</a:t>
            </a:r>
          </a:p>
          <a:p>
            <a:pPr lvl="1"/>
            <a:r>
              <a:rPr lang="sv-SE"/>
              <a:t>Ökad individualisering.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24455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28C0FE2-3179-5B79-A738-6E33274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99" y="626165"/>
            <a:ext cx="9208002" cy="54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1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D0768E8-8755-5F47-E631-53CAC8EB5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50" t="8073" b="33921"/>
          <a:stretch/>
        </p:blipFill>
        <p:spPr>
          <a:xfrm>
            <a:off x="2038910" y="-1"/>
            <a:ext cx="10331996" cy="551621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62D7E98B-15F7-9E9E-D98F-07EAB967230B}"/>
              </a:ext>
            </a:extLst>
          </p:cNvPr>
          <p:cNvSpPr txBox="1"/>
          <p:nvPr/>
        </p:nvSpPr>
        <p:spPr>
          <a:xfrm>
            <a:off x="308113" y="3272216"/>
            <a:ext cx="53969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/>
              <a:t>Den industriella utvecklingen börjar i England och sprider sig stegvis över kontinenten och över Atlanten.</a:t>
            </a:r>
          </a:p>
          <a:p>
            <a:endParaRPr lang="sv-SE" sz="2400"/>
          </a:p>
          <a:p>
            <a:r>
              <a:rPr lang="sv-SE" sz="2400"/>
              <a:t>Den ojämna takten beror framför allt på tillgången av energi, till en början främst stenkol, men även på kulturella faktorer.</a:t>
            </a:r>
            <a:endParaRPr lang="en-SE" sz="2400"/>
          </a:p>
        </p:txBody>
      </p:sp>
    </p:spTree>
    <p:extLst>
      <p:ext uri="{BB962C8B-B14F-4D97-AF65-F5344CB8AC3E}">
        <p14:creationId xmlns:p14="http://schemas.microsoft.com/office/powerpoint/2010/main" val="317257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9BD99E-39DE-4FFC-BD72-EA86403B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Andra industriella revolutionen 1870-1914</a:t>
            </a:r>
            <a:endParaRPr lang="en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CED0ED-D017-4507-838C-B54E090F8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Tekniska förändringar</a:t>
            </a:r>
          </a:p>
          <a:p>
            <a:pPr lvl="1"/>
            <a:r>
              <a:rPr lang="sv-SE"/>
              <a:t>Under andra halvan av 1800-talet växer den moderna naturvetenskapen fram med enorma vetenskapliga framsteg.</a:t>
            </a:r>
          </a:p>
          <a:p>
            <a:pPr lvl="1"/>
            <a:r>
              <a:rPr lang="sv-SE"/>
              <a:t>Världen elektrifieras och massproduktionens era inleds.</a:t>
            </a:r>
          </a:p>
          <a:p>
            <a:endParaRPr lang="sv-SE"/>
          </a:p>
          <a:p>
            <a:r>
              <a:rPr lang="sv-SE"/>
              <a:t>Sociala förändringar</a:t>
            </a:r>
          </a:p>
          <a:p>
            <a:pPr lvl="1"/>
            <a:r>
              <a:rPr lang="sv-SE"/>
              <a:t>Tilltagande urbanisering, migration och kolonialisering.</a:t>
            </a:r>
          </a:p>
          <a:p>
            <a:pPr lvl="1"/>
            <a:r>
              <a:rPr lang="sv-SE"/>
              <a:t>Demokratisering</a:t>
            </a:r>
          </a:p>
          <a:p>
            <a:pPr lvl="1"/>
            <a:r>
              <a:rPr lang="sv-SE"/>
              <a:t>Städer där livskvalitén förbättras enormt.</a:t>
            </a:r>
          </a:p>
          <a:p>
            <a:pPr marL="795847" lvl="1" indent="0">
              <a:buNone/>
            </a:pPr>
            <a:endParaRPr lang="en-SE"/>
          </a:p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467587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9.7|20.3|13.6|27.6|14.6"/>
</p:tagLst>
</file>

<file path=ppt/theme/theme1.xml><?xml version="1.0" encoding="utf-8"?>
<a:theme xmlns:a="http://schemas.openxmlformats.org/drawingml/2006/main" name="Metropol">
  <a:themeElements>
    <a:clrScheme name="Metropol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3F69E0EE3EC24C9963AC5994577EC0" ma:contentTypeVersion="0" ma:contentTypeDescription="Skapa ett nytt dokument." ma:contentTypeScope="" ma:versionID="1383cc40f6275d61e226618145b5350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281aae1f70346f53b1150ef5abfb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AE56B0-D83E-4A38-8673-9B61164D56E5}"/>
</file>

<file path=customXml/itemProps2.xml><?xml version="1.0" encoding="utf-8"?>
<ds:datastoreItem xmlns:ds="http://schemas.openxmlformats.org/officeDocument/2006/customXml" ds:itemID="{46B5AFE3-D0F0-47D5-9068-32C0B21C10E1}">
  <ds:schemaRefs>
    <ds:schemaRef ds:uri="0574df15-30c4-441a-9085-79f426aea399"/>
    <ds:schemaRef ds:uri="7d3cc45f-320d-496e-ad1e-e0665c122f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BC739C-7ED9-46B6-BAB8-B2D271AA67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</Template>
  <Application>Microsoft Office PowerPoint</Application>
  <PresentationFormat>Widescreen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Metropol</vt:lpstr>
      <vt:lpstr>PowerPoint Presentation</vt:lpstr>
      <vt:lpstr>Det omvälvande 1800-talet</vt:lpstr>
      <vt:lpstr>PowerPoint Presentation</vt:lpstr>
      <vt:lpstr>PowerPoint Presentation</vt:lpstr>
      <vt:lpstr>PowerPoint Presentation</vt:lpstr>
      <vt:lpstr>Första industriella revolutionen 1770-1830</vt:lpstr>
      <vt:lpstr>PowerPoint Presentation</vt:lpstr>
      <vt:lpstr>PowerPoint Presentation</vt:lpstr>
      <vt:lpstr>Andra industriella revolutionen 1870-1914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Processen som ändrade allt och formade den moderna världen</dc:title>
  <dc:creator>Jonas Westerholm</dc:creator>
  <cp:revision>1</cp:revision>
  <cp:lastPrinted>2023-08-24T08:46:00Z</cp:lastPrinted>
  <dcterms:created xsi:type="dcterms:W3CDTF">2023-08-16T18:39:56Z</dcterms:created>
  <dcterms:modified xsi:type="dcterms:W3CDTF">2023-08-24T09:14:07Z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0x010100A83F69E0EE3EC24C9963AC5994577EC0</vt:lpwstr>
  </property>
  <property fmtid="{D5CDD505-2E9C-101B-9397-08002B2CF9AE}" pid="3" name="MediaServiceImageTags">
    <vt:lpwstr/>
  </property>
</Properties>
</file>