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sldIdLst>
    <p:sldId id="257" r:id="rId4"/>
    <p:sldId id="344" r:id="rId5"/>
    <p:sldId id="354" r:id="rId6"/>
    <p:sldId id="258" r:id="rId7"/>
    <p:sldId id="346" r:id="rId8"/>
    <p:sldId id="347" r:id="rId9"/>
    <p:sldId id="348" r:id="rId10"/>
    <p:sldId id="350" r:id="rId11"/>
    <p:sldId id="342" r:id="rId12"/>
    <p:sldId id="353" r:id="rId13"/>
    <p:sldId id="355" r:id="rId14"/>
    <p:sldId id="356" r:id="rId15"/>
    <p:sldId id="357" r:id="rId16"/>
    <p:sldId id="358" r:id="rId17"/>
    <p:sldId id="359" r:id="rId18"/>
    <p:sldId id="360" r:id="rId19"/>
    <p:sldId id="351" r:id="rId20"/>
    <p:sldId id="352" r:id="rId21"/>
    <p:sldId id="361" r:id="rId22"/>
    <p:sldId id="340" r:id="rId23"/>
  </p:sldIdLst>
  <p:sldSz cx="12192000" cy="6858000"/>
  <p:notesSz cx="6797675" cy="9926638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8C403-A642-45C3-8B9E-F2DC169DD7F6}" v="71" dt="2023-09-14T07:10:54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DEFEA-D738-46D1-BFF5-9D315F3708B3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42738-EEDF-4B3E-94CA-950F2F7D479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0966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7E2C7A-64FB-168F-9F8B-EE137BAAD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9A076A6-23BA-CB4A-2784-F026532D9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D5E2EC-1287-FA03-B878-DA110AF2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526DD7-0222-EF20-AAEE-ADADC755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488639-AECD-8062-6684-79E693E4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4879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831274-ECEB-0187-0616-5A8DF646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58F08E0-DCB1-1712-A893-CFE438FE6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2CA346-0E05-F5E3-975C-A3EABBA7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FADF36-E95B-2033-AED1-CBE9876C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217D69-69EA-3BAD-2A70-B3CC3EEE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2337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3F55C4F-8D3F-2D41-985E-6A4016340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8FE076-CC8A-A6A9-E2B3-68124EF16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86CF5-C617-5B15-09B6-0C5C26F2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A3F7193-8C83-5737-A8E5-D51E245B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43C127-3B52-7957-E3D0-06588620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648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B0BFCF-076C-2548-645F-A3C9D045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20AC7F-1226-5E37-DADF-27F2DAEB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F6EE5D-904F-8D87-1606-145EB3E73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1E7CBE-C9AD-514B-0238-6C5409A5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658CF1-3765-8B27-8BF4-B5EB64BD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6562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1FA3E8-CCEF-0232-37ED-9B0358A0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071B5E-6F8B-9663-9FA2-B6F796A53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564BC7-7813-C682-7C19-9EB60CD72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969589-83D2-A0FD-43B0-8B6010EC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0565D8-D2A5-A08B-0A64-4B0862A0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541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C43570-46BE-66F7-70EC-B23D4656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96F7AE-46EF-E8E9-54BC-8559F9D44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1D74709-7FA2-F4F6-C27A-BBBC76C28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589FF1-41BF-CC96-088B-F22F39BC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3586746-40D7-5EC1-FD36-75C7E449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6D64BCC-CBDF-F123-2AA0-2571A80B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6042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304E6-23E5-5D8F-322C-DE9206DC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41A3CC-5C19-87F4-4445-1E1871237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2089FF-4F48-F8FB-A7D2-6BB1CD007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CE9B42-71AF-D37B-C4F5-D7547C25A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DF10E2A-22B0-F2DB-B2B5-11E335040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6233AC2-4813-3FEB-9D92-7033AC64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41A8F6B-1C60-9E74-D5FB-010330AA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78227E-61BF-433B-8833-840EAFCA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5125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8A41B-19BE-5268-6094-43272D62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E09381-0542-746A-3304-E912CB27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B032F9E-785E-1D92-7091-781605B8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8F88E3A-EBAC-1737-9D7C-1DBFAD39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9200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96ACD50-0CAD-1293-104F-0F2E7975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31DCAAE-DFCE-A931-E5F1-68E6A7AE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9E048C-267E-D43B-6935-5BDE5CEE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899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7AF220-304D-BE02-0E8F-DC30914F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F85465-6E58-3F85-CE8E-49DF4E3AE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689C9E-6F57-B3A2-919A-C7C19D9AB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7CE98E4-0F7B-92EB-F177-BFDA5B2F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943783-4238-0281-AA4C-A662100B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9C0704-AF31-137D-BE24-C05D662C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5386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BAAC7-8C7B-1FFF-DD64-6958EBE2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C53A951-CD43-61F2-5B1B-811151F2F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0495CF-D80B-18CE-076C-FA6A8AAD7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F3013D7-5E45-474B-6250-C735502F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55F83DE-5763-E161-58F2-D95C71C7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16FBFC0-1A8A-2C68-B9DC-CF40A92E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9609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C8DB25-5931-220A-EE20-FA792AFF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52E6331-6E98-AFDF-25A1-F11306297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4CA0A8-31BD-1114-D5D8-99C80D623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01C98-9B5A-47E9-A59A-029FE1503128}" type="datetimeFigureOut">
              <a:rPr lang="en-SE" smtClean="0"/>
              <a:t>2023-09-13</a:t>
            </a:fld>
            <a:endParaRPr lang="en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6248A3-D24C-0B45-05DF-31BB9187C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F6EE45-60E9-1FED-D226-1740C555C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0105-4CE7-4B2F-97B4-86CF9C0074F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694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LOnOM6ty8Q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Living in the Trenches of WW1 | HubPages">
            <a:extLst>
              <a:ext uri="{FF2B5EF4-FFF2-40B4-BE49-F238E27FC236}">
                <a16:creationId xmlns:a16="http://schemas.microsoft.com/office/drawing/2014/main" id="{EF975F06-244B-EFBB-2AE1-EA20DF120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0" b="311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847CB77-5999-D6C6-AB66-762D2D6B9149}"/>
              </a:ext>
            </a:extLst>
          </p:cNvPr>
          <p:cNvSpPr txBox="1"/>
          <p:nvPr/>
        </p:nvSpPr>
        <p:spPr>
          <a:xfrm>
            <a:off x="1524000" y="2507223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rgbClr val="FFFFFF"/>
                </a:solidFill>
                <a:latin typeface="Amasis MT Pro Black" panose="02040A04050005020304" pitchFamily="18" charset="0"/>
                <a:ea typeface="+mj-ea"/>
                <a:cs typeface="+mj-cs"/>
              </a:rPr>
              <a:t>Första</a:t>
            </a:r>
            <a:r>
              <a:rPr lang="en-US" sz="6000" dirty="0">
                <a:solidFill>
                  <a:srgbClr val="FFFFFF"/>
                </a:solidFill>
                <a:latin typeface="Amasis MT Pro Black" panose="02040A04050005020304" pitchFamily="18" charset="0"/>
                <a:ea typeface="+mj-ea"/>
                <a:cs typeface="+mj-cs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Amasis MT Pro Black" panose="02040A04050005020304" pitchFamily="18" charset="0"/>
                <a:ea typeface="+mj-ea"/>
                <a:cs typeface="+mj-cs"/>
              </a:rPr>
              <a:t>världskriget</a:t>
            </a:r>
            <a:endParaRPr lang="en-US" sz="6000" dirty="0">
              <a:solidFill>
                <a:srgbClr val="FFFFFF"/>
              </a:solidFill>
              <a:latin typeface="Amasis MT Pro Black" panose="02040A0405000502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Amasis MT Pro Black" panose="02040A04050005020304" pitchFamily="18" charset="0"/>
                <a:ea typeface="+mj-ea"/>
                <a:cs typeface="+mj-cs"/>
              </a:rPr>
              <a:t>1914-1918</a:t>
            </a:r>
          </a:p>
        </p:txBody>
      </p:sp>
    </p:spTree>
    <p:extLst>
      <p:ext uri="{BB962C8B-B14F-4D97-AF65-F5344CB8AC3E}">
        <p14:creationId xmlns:p14="http://schemas.microsoft.com/office/powerpoint/2010/main" val="3512732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4E7D4CD-002A-B033-B324-2EFA82F8CE93}"/>
              </a:ext>
            </a:extLst>
          </p:cNvPr>
          <p:cNvSpPr txBox="1"/>
          <p:nvPr/>
        </p:nvSpPr>
        <p:spPr>
          <a:xfrm>
            <a:off x="6596270" y="15061"/>
            <a:ext cx="5595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>
              <a:latin typeface="Amasis MT Pro Black" panose="02040A04050005020304" pitchFamily="18" charset="0"/>
            </a:endParaRPr>
          </a:p>
          <a:p>
            <a:r>
              <a:rPr lang="sv-SE" sz="2000" dirty="0">
                <a:latin typeface="Amasis MT Pro Black" panose="02040A04050005020304" pitchFamily="18" charset="0"/>
              </a:rPr>
              <a:t>28 juni		Ärkehertig Franz 			Ferdinand av Österrike 		mördas i Sarajevo.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23 juli 		Österrike ställer ultimatum 		till Serbien, följs av ”svarta 		veckan”.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Augusti 	Ryssland invaderar 			Ostpreussen och stoppas 		snabbt upp. Tyskland 		invaderar Frankrike men 		hejdas vid Marne.</a:t>
            </a:r>
            <a:endParaRPr lang="en-SE" sz="2000" dirty="0">
              <a:latin typeface="Amasis MT Pro Black" panose="02040A040500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272656-5DBF-4819-C330-68EA49E96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56" y="4117358"/>
            <a:ext cx="2551044" cy="278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chlieffen Plan, Blueprint for German Victory - Big Think">
            <a:extLst>
              <a:ext uri="{FF2B5EF4-FFF2-40B4-BE49-F238E27FC236}">
                <a16:creationId xmlns:a16="http://schemas.microsoft.com/office/drawing/2014/main" id="{BC47F5DD-2B8F-5411-C305-8F0A217A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4098"/>
            <a:ext cx="6096000" cy="338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7F2FA14-D054-A340-0D01-FD40BEE1B8F7}"/>
              </a:ext>
            </a:extLst>
          </p:cNvPr>
          <p:cNvSpPr txBox="1"/>
          <p:nvPr/>
        </p:nvSpPr>
        <p:spPr>
          <a:xfrm>
            <a:off x="6013175" y="3049041"/>
            <a:ext cx="229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latin typeface="Amasis MT Pro Black" panose="02040A04050005020304" pitchFamily="18" charset="0"/>
              </a:rPr>
              <a:t>1914</a:t>
            </a:r>
            <a:endParaRPr lang="en-SE" sz="6000" dirty="0">
              <a:latin typeface="Amasis MT Pro Black" panose="02040A04050005020304" pitchFamily="18" charset="0"/>
            </a:endParaRPr>
          </a:p>
        </p:txBody>
      </p:sp>
      <p:pic>
        <p:nvPicPr>
          <p:cNvPr id="5" name="Bild 5" descr="image/jpeg">
            <a:extLst>
              <a:ext uri="{FF2B5EF4-FFF2-40B4-BE49-F238E27FC236}">
                <a16:creationId xmlns:a16="http://schemas.microsoft.com/office/drawing/2014/main" id="{A256079C-C0FC-54CD-3202-81172DF05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117357"/>
            <a:ext cx="3737401" cy="272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1" descr="image/jpeg">
            <a:extLst>
              <a:ext uri="{FF2B5EF4-FFF2-40B4-BE49-F238E27FC236}">
                <a16:creationId xmlns:a16="http://schemas.microsoft.com/office/drawing/2014/main" id="{DBB4AA19-01AF-D61F-998A-4AECC14FA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/>
          <a:stretch/>
        </p:blipFill>
        <p:spPr bwMode="auto">
          <a:xfrm>
            <a:off x="12359" y="15061"/>
            <a:ext cx="6083641" cy="3785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26277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A25B04C-D94C-2B51-9980-E3B728523F0A}"/>
              </a:ext>
            </a:extLst>
          </p:cNvPr>
          <p:cNvSpPr txBox="1"/>
          <p:nvPr/>
        </p:nvSpPr>
        <p:spPr>
          <a:xfrm>
            <a:off x="6596270" y="15061"/>
            <a:ext cx="5595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>
              <a:latin typeface="Amasis MT Pro Black" panose="02040A04050005020304" pitchFamily="18" charset="0"/>
            </a:endParaRPr>
          </a:p>
          <a:p>
            <a:r>
              <a:rPr lang="sv-SE" sz="2000" dirty="0">
                <a:latin typeface="Amasis MT Pro Black" panose="02040A04050005020304" pitchFamily="18" charset="0"/>
              </a:rPr>
              <a:t>Januari	Tyskland anfaller London 		med zeppelinare.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Februari 	Tyskland inleder 			ubåtskriget mot 			Storbritannien.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Maj 		</a:t>
            </a:r>
            <a:r>
              <a:rPr lang="sv-SE" sz="2000" dirty="0" err="1">
                <a:latin typeface="Amasis MT Pro Black" panose="02040A04050005020304" pitchFamily="18" charset="0"/>
              </a:rPr>
              <a:t>Lusitania</a:t>
            </a:r>
            <a:r>
              <a:rPr lang="sv-SE" sz="2000" dirty="0">
                <a:latin typeface="Amasis MT Pro Black" panose="02040A04050005020304" pitchFamily="18" charset="0"/>
              </a:rPr>
              <a:t> sänks av en tysk 		ubåt.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Juni		Italien anfaller Österrike.</a:t>
            </a:r>
            <a:endParaRPr lang="en-SE" sz="2000" dirty="0">
              <a:latin typeface="Amasis MT Pro Black" panose="02040A04050005020304" pitchFamily="18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8BD30A6-087C-B744-9B9D-AEE2372B144B}"/>
              </a:ext>
            </a:extLst>
          </p:cNvPr>
          <p:cNvSpPr txBox="1"/>
          <p:nvPr/>
        </p:nvSpPr>
        <p:spPr>
          <a:xfrm>
            <a:off x="6013175" y="2812384"/>
            <a:ext cx="229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latin typeface="Amasis MT Pro Black" panose="02040A04050005020304" pitchFamily="18" charset="0"/>
              </a:rPr>
              <a:t>1915</a:t>
            </a:r>
            <a:endParaRPr lang="en-SE" sz="6000" dirty="0">
              <a:latin typeface="Amasis MT Pro Black" panose="02040A04050005020304" pitchFamily="18" charset="0"/>
            </a:endParaRPr>
          </a:p>
        </p:txBody>
      </p:sp>
      <p:pic>
        <p:nvPicPr>
          <p:cNvPr id="8" name="Bild 9" descr="image/jpeg">
            <a:extLst>
              <a:ext uri="{FF2B5EF4-FFF2-40B4-BE49-F238E27FC236}">
                <a16:creationId xmlns:a16="http://schemas.microsoft.com/office/drawing/2014/main" id="{7BD64BB5-AF3C-B2DD-1F6E-67996F04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47"/>
            <a:ext cx="4868382" cy="606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11" descr="image/jpeg">
            <a:extLst>
              <a:ext uri="{FF2B5EF4-FFF2-40B4-BE49-F238E27FC236}">
                <a16:creationId xmlns:a16="http://schemas.microsoft.com/office/drawing/2014/main" id="{2D6AFF39-3317-9FB8-8185-10CCB587B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3779366"/>
            <a:ext cx="2425700" cy="33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15" descr="image/jpeg">
            <a:extLst>
              <a:ext uri="{FF2B5EF4-FFF2-40B4-BE49-F238E27FC236}">
                <a16:creationId xmlns:a16="http://schemas.microsoft.com/office/drawing/2014/main" id="{0796D5F7-AD31-8B2E-AAA5-395F3811E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83" y="3779366"/>
            <a:ext cx="4897916" cy="312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The 'silent Zeppelin raid' that killed 32 people in London - BBC News">
            <a:extLst>
              <a:ext uri="{FF2B5EF4-FFF2-40B4-BE49-F238E27FC236}">
                <a16:creationId xmlns:a16="http://schemas.microsoft.com/office/drawing/2014/main" id="{D84BBFD0-8688-CE7B-3DCF-26789FB0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4051"/>
            <a:ext cx="4868382" cy="27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7263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A25B04C-D94C-2B51-9980-E3B728523F0A}"/>
              </a:ext>
            </a:extLst>
          </p:cNvPr>
          <p:cNvSpPr txBox="1"/>
          <p:nvPr/>
        </p:nvSpPr>
        <p:spPr>
          <a:xfrm>
            <a:off x="6596270" y="15061"/>
            <a:ext cx="5595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>
              <a:latin typeface="Amasis MT Pro Black" panose="02040A04050005020304" pitchFamily="18" charset="0"/>
            </a:endParaRPr>
          </a:p>
          <a:p>
            <a:r>
              <a:rPr lang="sv-SE" sz="2000" dirty="0">
                <a:latin typeface="Amasis MT Pro Black" panose="02040A04050005020304" pitchFamily="18" charset="0"/>
              </a:rPr>
              <a:t>Feb-dec	Slaget om Verdun.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Juni-juli	Den arabiska revolten mot 		turkarna inleds och 			Ententen inleder sin 			storoffensiv vid Somme.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September	Stridsvagnar sätts för 		första gången in av 			britterna vid Somme.</a:t>
            </a:r>
            <a:endParaRPr lang="en-SE" sz="2000" dirty="0">
              <a:latin typeface="Amasis MT Pro Black" panose="02040A04050005020304" pitchFamily="18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8BD30A6-087C-B744-9B9D-AEE2372B144B}"/>
              </a:ext>
            </a:extLst>
          </p:cNvPr>
          <p:cNvSpPr txBox="1"/>
          <p:nvPr/>
        </p:nvSpPr>
        <p:spPr>
          <a:xfrm>
            <a:off x="6096000" y="2465798"/>
            <a:ext cx="229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latin typeface="Amasis MT Pro Black" panose="02040A04050005020304" pitchFamily="18" charset="0"/>
              </a:rPr>
              <a:t>1916</a:t>
            </a:r>
            <a:endParaRPr lang="en-SE" sz="6000" dirty="0">
              <a:latin typeface="Amasis MT Pro Black" panose="02040A04050005020304" pitchFamily="18" charset="0"/>
            </a:endParaRPr>
          </a:p>
        </p:txBody>
      </p:sp>
      <p:pic>
        <p:nvPicPr>
          <p:cNvPr id="4" name="Bild 8" descr="image/jpeg">
            <a:extLst>
              <a:ext uri="{FF2B5EF4-FFF2-40B4-BE49-F238E27FC236}">
                <a16:creationId xmlns:a16="http://schemas.microsoft.com/office/drawing/2014/main" id="{2D74F5AA-4843-62AF-9627-C51CCF00D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67" y="3555642"/>
            <a:ext cx="5032552" cy="333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 20" descr="image/jpeg">
            <a:extLst>
              <a:ext uri="{FF2B5EF4-FFF2-40B4-BE49-F238E27FC236}">
                <a16:creationId xmlns:a16="http://schemas.microsoft.com/office/drawing/2014/main" id="{16CB547C-A59C-E55F-5822-6E6CE06F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247" y="3555642"/>
            <a:ext cx="5777909" cy="3317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Slaget vid Verdun skulle dränka Frankrike i blod | varldenshistoria.se">
            <a:extLst>
              <a:ext uri="{FF2B5EF4-FFF2-40B4-BE49-F238E27FC236}">
                <a16:creationId xmlns:a16="http://schemas.microsoft.com/office/drawing/2014/main" id="{6F0A2533-49F0-9876-61BB-65652213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520" y="15061"/>
            <a:ext cx="4751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54194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2" descr="image/jpeg">
            <a:extLst>
              <a:ext uri="{FF2B5EF4-FFF2-40B4-BE49-F238E27FC236}">
                <a16:creationId xmlns:a16="http://schemas.microsoft.com/office/drawing/2014/main" id="{3232DED2-2B81-3159-AB79-C5CFCDEC9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90" y="3985591"/>
            <a:ext cx="8409742" cy="28724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A25B04C-D94C-2B51-9980-E3B728523F0A}"/>
              </a:ext>
            </a:extLst>
          </p:cNvPr>
          <p:cNvSpPr txBox="1"/>
          <p:nvPr/>
        </p:nvSpPr>
        <p:spPr>
          <a:xfrm>
            <a:off x="6596270" y="15061"/>
            <a:ext cx="5595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>
              <a:latin typeface="Amasis MT Pro Black" panose="02040A04050005020304" pitchFamily="18" charset="0"/>
            </a:endParaRPr>
          </a:p>
          <a:p>
            <a:r>
              <a:rPr lang="sv-SE" sz="2000" dirty="0">
                <a:latin typeface="Amasis MT Pro Black" panose="02040A04050005020304" pitchFamily="18" charset="0"/>
              </a:rPr>
              <a:t>Mars		Revolution bryter ut i 		Ryssland.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April		USA förklarar krig mot 		Tyskland.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November 	Andra ryska revolutionen 		och Bolsjevikerna tar 		makten.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December	Vapenstillestånd på 			östfronten.</a:t>
            </a:r>
            <a:endParaRPr lang="en-SE" sz="2000" dirty="0">
              <a:latin typeface="Amasis MT Pro Black" panose="02040A04050005020304" pitchFamily="18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8BD30A6-087C-B744-9B9D-AEE2372B144B}"/>
              </a:ext>
            </a:extLst>
          </p:cNvPr>
          <p:cNvSpPr txBox="1"/>
          <p:nvPr/>
        </p:nvSpPr>
        <p:spPr>
          <a:xfrm>
            <a:off x="6013175" y="2985104"/>
            <a:ext cx="229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latin typeface="Amasis MT Pro Black" panose="02040A04050005020304" pitchFamily="18" charset="0"/>
              </a:rPr>
              <a:t>1917</a:t>
            </a:r>
            <a:endParaRPr lang="en-SE" sz="6000" dirty="0">
              <a:latin typeface="Amasis MT Pro Black" panose="02040A04050005020304" pitchFamily="18" charset="0"/>
            </a:endParaRPr>
          </a:p>
        </p:txBody>
      </p:sp>
      <p:pic>
        <p:nvPicPr>
          <p:cNvPr id="4098" name="Picture 2" descr="I Februarirevolutionens fotspår 7 mars 2017 - Vetenskapsradion Historia |  Sveriges Radio">
            <a:extLst>
              <a:ext uri="{FF2B5EF4-FFF2-40B4-BE49-F238E27FC236}">
                <a16:creationId xmlns:a16="http://schemas.microsoft.com/office/drawing/2014/main" id="{69FDAFFA-A62E-95A7-8190-0A9086446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/>
          <a:stretch/>
        </p:blipFill>
        <p:spPr bwMode="auto">
          <a:xfrm>
            <a:off x="8309112" y="3996868"/>
            <a:ext cx="4219609" cy="28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 13" descr="image/jpeg">
            <a:extLst>
              <a:ext uri="{FF2B5EF4-FFF2-40B4-BE49-F238E27FC236}">
                <a16:creationId xmlns:a16="http://schemas.microsoft.com/office/drawing/2014/main" id="{C11C0C41-F0CD-4CC8-06E2-BA9964E36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563642" cy="399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10" descr="image/jpeg">
            <a:extLst>
              <a:ext uri="{FF2B5EF4-FFF2-40B4-BE49-F238E27FC236}">
                <a16:creationId xmlns:a16="http://schemas.microsoft.com/office/drawing/2014/main" id="{08F0B8A7-9357-B650-6A41-A2888BC53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" y="3996868"/>
            <a:ext cx="2041484" cy="2846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62970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A25B04C-D94C-2B51-9980-E3B728523F0A}"/>
              </a:ext>
            </a:extLst>
          </p:cNvPr>
          <p:cNvSpPr txBox="1"/>
          <p:nvPr/>
        </p:nvSpPr>
        <p:spPr>
          <a:xfrm>
            <a:off x="6596270" y="15061"/>
            <a:ext cx="5595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>
              <a:latin typeface="Amasis MT Pro Black" panose="02040A04050005020304" pitchFamily="18" charset="0"/>
            </a:endParaRPr>
          </a:p>
          <a:p>
            <a:r>
              <a:rPr lang="sv-SE" sz="2000" dirty="0">
                <a:latin typeface="Amasis MT Pro Black" panose="02040A04050005020304" pitchFamily="18" charset="0"/>
              </a:rPr>
              <a:t>Mars 		Freden i Brest-</a:t>
            </a:r>
            <a:r>
              <a:rPr lang="sv-SE" sz="2000" dirty="0" err="1">
                <a:latin typeface="Amasis MT Pro Black" panose="02040A04050005020304" pitchFamily="18" charset="0"/>
              </a:rPr>
              <a:t>Litovsk</a:t>
            </a:r>
            <a:r>
              <a:rPr lang="sv-SE" sz="2000" dirty="0">
                <a:latin typeface="Amasis MT Pro Black" panose="02040A04050005020304" pitchFamily="18" charset="0"/>
              </a:rPr>
              <a:t>. 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September	De allierade inleder 			slutoffensiven på 			västfronten. 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Okt-nov	Tyskland, Turkiet och 		Österrike-Ungern 			kapitulerar.</a:t>
            </a:r>
            <a:endParaRPr lang="en-SE" sz="2000" dirty="0">
              <a:latin typeface="Amasis MT Pro Black" panose="02040A04050005020304" pitchFamily="18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8BD30A6-087C-B744-9B9D-AEE2372B144B}"/>
              </a:ext>
            </a:extLst>
          </p:cNvPr>
          <p:cNvSpPr txBox="1"/>
          <p:nvPr/>
        </p:nvSpPr>
        <p:spPr>
          <a:xfrm>
            <a:off x="6023114" y="2279426"/>
            <a:ext cx="229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latin typeface="Amasis MT Pro Black" panose="02040A04050005020304" pitchFamily="18" charset="0"/>
              </a:rPr>
              <a:t>1918</a:t>
            </a:r>
            <a:endParaRPr lang="en-SE" sz="6000" dirty="0">
              <a:latin typeface="Amasis MT Pro Black" panose="02040A04050005020304" pitchFamily="18" charset="0"/>
            </a:endParaRPr>
          </a:p>
        </p:txBody>
      </p:sp>
      <p:pic>
        <p:nvPicPr>
          <p:cNvPr id="4" name="Bild 16" descr="image/jpeg">
            <a:extLst>
              <a:ext uri="{FF2B5EF4-FFF2-40B4-BE49-F238E27FC236}">
                <a16:creationId xmlns:a16="http://schemas.microsoft.com/office/drawing/2014/main" id="{FD132EE9-172A-D3F0-7DCB-3430B5003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912"/>
            <a:ext cx="5029345" cy="329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 12" descr="image/jpeg">
            <a:extLst>
              <a:ext uri="{FF2B5EF4-FFF2-40B4-BE49-F238E27FC236}">
                <a16:creationId xmlns:a16="http://schemas.microsoft.com/office/drawing/2014/main" id="{4D97BF48-D640-13BE-0A5F-D0FF79FCA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0"/>
            <a:ext cx="4822860" cy="35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ela första världskriget i ett inlägg">
            <a:extLst>
              <a:ext uri="{FF2B5EF4-FFF2-40B4-BE49-F238E27FC236}">
                <a16:creationId xmlns:a16="http://schemas.microsoft.com/office/drawing/2014/main" id="{759057EB-91DC-7C99-5276-FDB38E3D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77" y="3562912"/>
            <a:ext cx="4355223" cy="328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 25" descr="image/jpeg">
            <a:extLst>
              <a:ext uri="{FF2B5EF4-FFF2-40B4-BE49-F238E27FC236}">
                <a16:creationId xmlns:a16="http://schemas.microsoft.com/office/drawing/2014/main" id="{C4FCDDFC-BB18-D813-8DD0-C130AD649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29" y="3562911"/>
            <a:ext cx="3081310" cy="3291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409822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A25B04C-D94C-2B51-9980-E3B728523F0A}"/>
              </a:ext>
            </a:extLst>
          </p:cNvPr>
          <p:cNvSpPr txBox="1"/>
          <p:nvPr/>
        </p:nvSpPr>
        <p:spPr>
          <a:xfrm>
            <a:off x="6596270" y="15061"/>
            <a:ext cx="5595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dirty="0">
              <a:latin typeface="Amasis MT Pro Black" panose="02040A04050005020304" pitchFamily="18" charset="0"/>
            </a:endParaRPr>
          </a:p>
          <a:p>
            <a:r>
              <a:rPr lang="sv-SE" sz="2000" dirty="0">
                <a:latin typeface="Amasis MT Pro Black" panose="02040A04050005020304" pitchFamily="18" charset="0"/>
              </a:rPr>
              <a:t>Våren		Fredskonferensen i 			</a:t>
            </a:r>
            <a:r>
              <a:rPr lang="sv-SE" sz="2000" dirty="0" err="1">
                <a:latin typeface="Amasis MT Pro Black" panose="02040A04050005020304" pitchFamily="18" charset="0"/>
              </a:rPr>
              <a:t>Versaille</a:t>
            </a:r>
            <a:r>
              <a:rPr lang="sv-SE" sz="2000" dirty="0">
                <a:latin typeface="Amasis MT Pro Black" panose="02040A04050005020304" pitchFamily="18" charset="0"/>
              </a:rPr>
              <a:t>.</a:t>
            </a:r>
          </a:p>
          <a:p>
            <a:r>
              <a:rPr lang="sv-SE" sz="2000" dirty="0">
                <a:latin typeface="Amasis MT Pro Black" panose="02040A04050005020304" pitchFamily="18" charset="0"/>
              </a:rPr>
              <a:t>Hösten 	Freden i Saint-Germain och 		freden i </a:t>
            </a:r>
            <a:r>
              <a:rPr lang="sv-SE" sz="2000" dirty="0" err="1">
                <a:latin typeface="Amasis MT Pro Black" panose="02040A04050005020304" pitchFamily="18" charset="0"/>
              </a:rPr>
              <a:t>Neilly</a:t>
            </a:r>
            <a:r>
              <a:rPr lang="sv-SE" sz="2000" dirty="0">
                <a:latin typeface="Amasis MT Pro Black" panose="02040A04050005020304" pitchFamily="18" charset="0"/>
              </a:rPr>
              <a:t>. Under 1920 		hölls fredsförhandlingar i 		</a:t>
            </a:r>
            <a:r>
              <a:rPr lang="sv-SE" sz="2000" dirty="0" err="1">
                <a:latin typeface="Amasis MT Pro Black" panose="02040A04050005020304" pitchFamily="18" charset="0"/>
              </a:rPr>
              <a:t>Trianon</a:t>
            </a:r>
            <a:r>
              <a:rPr lang="sv-SE" sz="2000" dirty="0">
                <a:latin typeface="Amasis MT Pro Black" panose="02040A04050005020304" pitchFamily="18" charset="0"/>
              </a:rPr>
              <a:t> och </a:t>
            </a:r>
            <a:r>
              <a:rPr lang="sv-SE" sz="2000" dirty="0" err="1">
                <a:latin typeface="Amasis MT Pro Black" panose="02040A04050005020304" pitchFamily="18" charset="0"/>
              </a:rPr>
              <a:t>Sevres</a:t>
            </a:r>
            <a:r>
              <a:rPr lang="sv-SE" sz="2000" dirty="0">
                <a:latin typeface="Amasis MT Pro Black" panose="02040A04050005020304" pitchFamily="18" charset="0"/>
              </a:rPr>
              <a:t>.</a:t>
            </a:r>
            <a:endParaRPr lang="en-SE" sz="2000" dirty="0">
              <a:latin typeface="Amasis MT Pro Black" panose="02040A04050005020304" pitchFamily="18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8BD30A6-087C-B744-9B9D-AEE2372B144B}"/>
              </a:ext>
            </a:extLst>
          </p:cNvPr>
          <p:cNvSpPr txBox="1"/>
          <p:nvPr/>
        </p:nvSpPr>
        <p:spPr>
          <a:xfrm>
            <a:off x="6096000" y="2060765"/>
            <a:ext cx="2295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latin typeface="Amasis MT Pro Black" panose="02040A04050005020304" pitchFamily="18" charset="0"/>
              </a:rPr>
              <a:t>1919</a:t>
            </a:r>
            <a:endParaRPr lang="en-SE" sz="6000" dirty="0">
              <a:latin typeface="Amasis MT Pro Black" panose="02040A04050005020304" pitchFamily="18" charset="0"/>
            </a:endParaRPr>
          </a:p>
        </p:txBody>
      </p:sp>
      <p:pic>
        <p:nvPicPr>
          <p:cNvPr id="2050" name="Picture 2" descr="Vägen till Versaillesfreden 26 juni 2019 - P1 Kultur | Sveriges Radio">
            <a:extLst>
              <a:ext uri="{FF2B5EF4-FFF2-40B4-BE49-F238E27FC236}">
                <a16:creationId xmlns:a16="http://schemas.microsoft.com/office/drawing/2014/main" id="{965DB8FA-6F0F-BA79-AA01-A15C22FA2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428"/>
            <a:ext cx="6904103" cy="38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örsta världskriget – Tysklands nederlag banade väg för Hitler">
            <a:extLst>
              <a:ext uri="{FF2B5EF4-FFF2-40B4-BE49-F238E27FC236}">
                <a16:creationId xmlns:a16="http://schemas.microsoft.com/office/drawing/2014/main" id="{F1CA4994-E1C3-BFC4-411A-873502D5B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11" y="3076428"/>
            <a:ext cx="2835889" cy="37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saillesfreden – Wikipedia">
            <a:extLst>
              <a:ext uri="{FF2B5EF4-FFF2-40B4-BE49-F238E27FC236}">
                <a16:creationId xmlns:a16="http://schemas.microsoft.com/office/drawing/2014/main" id="{EA5059FC-2636-0FEC-B435-55B750F9B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03" y="3076428"/>
            <a:ext cx="2490032" cy="379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17253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D56C20-6D4A-6C3C-96F5-D58A3FC4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masis MT Pro Black" panose="02040A04050005020304" pitchFamily="18" charset="0"/>
              </a:rPr>
              <a:t>Krigets följder</a:t>
            </a:r>
            <a:endParaRPr lang="en-SE" dirty="0">
              <a:latin typeface="Amasis MT Pro Black" panose="02040A04050005020304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7942D1-6E40-6CA2-C314-DE81E402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239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j-lt"/>
              </a:rPr>
              <a:t>Tyskland gavs ensamt skulden för kriget och i Versaillesfreden fråntogs landet alla sina kolonier, 13,5% av sin yta och det bestämdes att landet endast fick h en liten armé för självförsvar samt att Tyskland skulle betala stora krigsskadestånd till Frankrike och Storbritannien.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Framtidstron i Europa var helt borta.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Fortsatt demokratisering i vissa delar men </a:t>
            </a:r>
            <a:r>
              <a:rPr lang="sv-SE" sz="2000" dirty="0" err="1">
                <a:latin typeface="+mj-lt"/>
              </a:rPr>
              <a:t>avdemokratisering</a:t>
            </a:r>
            <a:r>
              <a:rPr lang="sv-SE" sz="2000" dirty="0">
                <a:latin typeface="+mj-lt"/>
              </a:rPr>
              <a:t> i stora delar av Europa.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Nationalismen spreds till kolonierna.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I Ryssland uppstod världens första kommunistiska stat – Sovjetunionen.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”Det gamla samhället” försvann gav utrymme för kvinnlig frigörelse och ökat inflytande för arbetarklassen och behov av nya idéer.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Spanska sjukan sprids och plågar världen under tre års tid.</a:t>
            </a:r>
            <a:endParaRPr lang="en-SE" sz="2000" dirty="0">
              <a:latin typeface="+mj-lt"/>
            </a:endParaRPr>
          </a:p>
        </p:txBody>
      </p:sp>
      <p:pic>
        <p:nvPicPr>
          <p:cNvPr id="4" name="Bild 27" descr="image/jpeg">
            <a:extLst>
              <a:ext uri="{FF2B5EF4-FFF2-40B4-BE49-F238E27FC236}">
                <a16:creationId xmlns:a16="http://schemas.microsoft.com/office/drawing/2014/main" id="{4C8E5BDC-607D-FCA7-472C-707565EAB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230505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FE749F7-646B-DEB3-383F-2FDC1355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3314700"/>
            <a:ext cx="23050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idslinje timeline | Timetoast timelines">
            <a:extLst>
              <a:ext uri="{FF2B5EF4-FFF2-40B4-BE49-F238E27FC236}">
                <a16:creationId xmlns:a16="http://schemas.microsoft.com/office/drawing/2014/main" id="{684BF45C-0BCE-F7E5-2B6C-1882F380B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12014" r="8177" b="7128"/>
          <a:stretch/>
        </p:blipFill>
        <p:spPr bwMode="auto">
          <a:xfrm>
            <a:off x="9886950" y="5049748"/>
            <a:ext cx="2876765" cy="18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8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anges to Europe after World War I">
            <a:extLst>
              <a:ext uri="{FF2B5EF4-FFF2-40B4-BE49-F238E27FC236}">
                <a16:creationId xmlns:a16="http://schemas.microsoft.com/office/drawing/2014/main" id="{1D991CF4-E939-D8BB-25DE-F743F616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0"/>
            <a:ext cx="10101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9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rmeniska folkmordet 100 år 23 april 2015 - Vetenskapsradion Historia ...">
            <a:extLst>
              <a:ext uri="{FF2B5EF4-FFF2-40B4-BE49-F238E27FC236}">
                <a16:creationId xmlns:a16="http://schemas.microsoft.com/office/drawing/2014/main" id="{C572B3D8-2696-3090-ED38-E803EC029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r="5167"/>
          <a:stretch/>
        </p:blipFill>
        <p:spPr bwMode="auto">
          <a:xfrm>
            <a:off x="1" y="3428999"/>
            <a:ext cx="5324814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35DF04D-267A-34BB-6512-A382DF54B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 bwMode="auto">
          <a:xfrm>
            <a:off x="5329362" y="1283"/>
            <a:ext cx="6862637" cy="385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ran. Part I (1880-1950) » GagDaily News">
            <a:extLst>
              <a:ext uri="{FF2B5EF4-FFF2-40B4-BE49-F238E27FC236}">
                <a16:creationId xmlns:a16="http://schemas.microsoft.com/office/drawing/2014/main" id="{A6D4765C-ACAE-1746-F247-74A9340F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328485" cy="3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DF83F61-41C4-807D-BD0C-15D19D25D404}"/>
              </a:ext>
            </a:extLst>
          </p:cNvPr>
          <p:cNvSpPr txBox="1">
            <a:spLocks/>
          </p:cNvSpPr>
          <p:nvPr/>
        </p:nvSpPr>
        <p:spPr>
          <a:xfrm>
            <a:off x="5487626" y="4123289"/>
            <a:ext cx="634036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latin typeface="Amasis MT Pro Black" panose="02040A04050005020304" pitchFamily="18" charset="0"/>
              </a:rPr>
              <a:t>Det armeniska folkmordet</a:t>
            </a:r>
          </a:p>
          <a:p>
            <a:endParaRPr lang="sv-SE" sz="2000" dirty="0">
              <a:ea typeface="+mn-ea"/>
              <a:cs typeface="+mn-cs"/>
            </a:endParaRPr>
          </a:p>
          <a:p>
            <a:r>
              <a:rPr lang="sv-SE" sz="2000" dirty="0">
                <a:ea typeface="+mn-ea"/>
                <a:cs typeface="+mn-cs"/>
              </a:rPr>
              <a:t>Under </a:t>
            </a:r>
            <a:r>
              <a:rPr lang="sv-SE" sz="2000" b="1" dirty="0">
                <a:ea typeface="+mn-ea"/>
                <a:cs typeface="+mn-cs"/>
              </a:rPr>
              <a:t>1915-16 mördas ca 1,3 miljoner kristna</a:t>
            </a:r>
            <a:r>
              <a:rPr lang="sv-SE" sz="2000" dirty="0">
                <a:ea typeface="+mn-ea"/>
                <a:cs typeface="+mn-cs"/>
              </a:rPr>
              <a:t>, framförallt armenier men även syrianer, assyrier, greker och andra minoritetsgrupper i det Osmanska riket.</a:t>
            </a:r>
          </a:p>
          <a:p>
            <a:endParaRPr lang="sv-SE" sz="2000" dirty="0">
              <a:ea typeface="+mn-ea"/>
              <a:cs typeface="+mn-cs"/>
            </a:endParaRPr>
          </a:p>
          <a:p>
            <a:r>
              <a:rPr lang="sv-SE" sz="2000" dirty="0">
                <a:ea typeface="+mn-ea"/>
                <a:cs typeface="+mn-cs"/>
              </a:rPr>
              <a:t>Stora mängder människor tvångsflyttas också i den stora etniska rensningen i det som skulle komma att bli Turkiet.</a:t>
            </a:r>
            <a:endParaRPr lang="en-SE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16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Spanska sjukan tog tiotusentals svenskars liv | Slakthistoria.se">
            <a:extLst>
              <a:ext uri="{FF2B5EF4-FFF2-40B4-BE49-F238E27FC236}">
                <a16:creationId xmlns:a16="http://schemas.microsoft.com/office/drawing/2014/main" id="{065364AB-8132-42C9-5933-DB15AF2ED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54" y="4206240"/>
            <a:ext cx="4030345" cy="26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DA602D5-713D-7978-AAA7-5E6CA15B1F02}"/>
              </a:ext>
            </a:extLst>
          </p:cNvPr>
          <p:cNvSpPr txBox="1">
            <a:spLocks/>
          </p:cNvSpPr>
          <p:nvPr/>
        </p:nvSpPr>
        <p:spPr>
          <a:xfrm>
            <a:off x="596438" y="1489192"/>
            <a:ext cx="686781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latin typeface="Amasis MT Pro Black" panose="02040A04050005020304" pitchFamily="18" charset="0"/>
              </a:rPr>
              <a:t>Spanska sjukan</a:t>
            </a:r>
          </a:p>
          <a:p>
            <a:endParaRPr lang="sv-SE" sz="2000" dirty="0">
              <a:ea typeface="+mn-ea"/>
              <a:cs typeface="+mn-cs"/>
            </a:endParaRPr>
          </a:p>
          <a:p>
            <a:r>
              <a:rPr lang="sv-SE" sz="2000" dirty="0">
                <a:ea typeface="+mn-ea"/>
                <a:cs typeface="+mn-cs"/>
              </a:rPr>
              <a:t>Pandemin varade mellan mars </a:t>
            </a:r>
            <a:r>
              <a:rPr lang="sv-SE" sz="2000" b="1" dirty="0">
                <a:ea typeface="+mn-ea"/>
                <a:cs typeface="+mn-cs"/>
              </a:rPr>
              <a:t>1918</a:t>
            </a:r>
            <a:r>
              <a:rPr lang="sv-SE" sz="2000" dirty="0">
                <a:ea typeface="+mn-ea"/>
                <a:cs typeface="+mn-cs"/>
              </a:rPr>
              <a:t> och juni </a:t>
            </a:r>
            <a:r>
              <a:rPr lang="sv-SE" sz="2000" b="1" dirty="0">
                <a:ea typeface="+mn-ea"/>
                <a:cs typeface="+mn-cs"/>
              </a:rPr>
              <a:t>1920</a:t>
            </a:r>
            <a:r>
              <a:rPr lang="sv-SE" sz="2000" dirty="0">
                <a:ea typeface="+mn-ea"/>
                <a:cs typeface="+mn-cs"/>
              </a:rPr>
              <a:t>. </a:t>
            </a:r>
            <a:r>
              <a:rPr lang="sv-SE" sz="2000" b="1" dirty="0">
                <a:ea typeface="+mn-ea"/>
                <a:cs typeface="+mn-cs"/>
              </a:rPr>
              <a:t>Mellan 50 och 100 miljoner </a:t>
            </a:r>
            <a:r>
              <a:rPr lang="sv-SE" sz="2000" dirty="0">
                <a:ea typeface="+mn-ea"/>
                <a:cs typeface="+mn-cs"/>
              </a:rPr>
              <a:t>människor dog, vilket gör spanska sjukan till den pandemi som skördat flest liv i mänsklighetens historia på så kort tid. </a:t>
            </a:r>
          </a:p>
          <a:p>
            <a:endParaRPr lang="sv-SE" sz="2000" dirty="0">
              <a:ea typeface="+mn-ea"/>
              <a:cs typeface="+mn-cs"/>
            </a:endParaRPr>
          </a:p>
          <a:p>
            <a:r>
              <a:rPr lang="sv-SE" sz="2000" dirty="0">
                <a:ea typeface="+mn-ea"/>
                <a:cs typeface="+mn-cs"/>
              </a:rPr>
              <a:t>Antalet döda motsvarar </a:t>
            </a:r>
            <a:r>
              <a:rPr lang="sv-SE" sz="2000" b="1" dirty="0">
                <a:ea typeface="+mn-ea"/>
                <a:cs typeface="+mn-cs"/>
              </a:rPr>
              <a:t>3–6 procent </a:t>
            </a:r>
            <a:r>
              <a:rPr lang="sv-SE" sz="2000" dirty="0">
                <a:ea typeface="+mn-ea"/>
                <a:cs typeface="+mn-cs"/>
              </a:rPr>
              <a:t>av världsbefolkningen, som då bestod av 1,6 miljarder människor.</a:t>
            </a:r>
          </a:p>
          <a:p>
            <a:endParaRPr lang="sv-SE" sz="2000" dirty="0">
              <a:ea typeface="+mn-ea"/>
              <a:cs typeface="+mn-cs"/>
            </a:endParaRPr>
          </a:p>
          <a:p>
            <a:r>
              <a:rPr lang="sv-SE" sz="2000" dirty="0">
                <a:ea typeface="+mn-ea"/>
                <a:cs typeface="+mn-cs"/>
              </a:rPr>
              <a:t>De</a:t>
            </a:r>
            <a:r>
              <a:rPr lang="sv-SE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v-SE" sz="2000" dirty="0">
                <a:ea typeface="+mn-ea"/>
                <a:cs typeface="+mn-cs"/>
              </a:rPr>
              <a:t>flesta dödsoffren var unga vuxna, vilka i övrigt var vid god hälsa. I normala influensaepidemier är det i stället barn, gamla och personer med försvagat immunförsvar som drabbas hårdast.</a:t>
            </a:r>
            <a:endParaRPr lang="en-SE" sz="2000" dirty="0">
              <a:ea typeface="+mn-ea"/>
              <a:cs typeface="+mn-cs"/>
            </a:endParaRPr>
          </a:p>
        </p:txBody>
      </p:sp>
      <p:pic>
        <p:nvPicPr>
          <p:cNvPr id="2052" name="Picture 4" descr="Image result for spanska sjukan">
            <a:extLst>
              <a:ext uri="{FF2B5EF4-FFF2-40B4-BE49-F238E27FC236}">
                <a16:creationId xmlns:a16="http://schemas.microsoft.com/office/drawing/2014/main" id="{F073D24B-9E96-DA0B-130C-8DDE93C01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54" y="0"/>
            <a:ext cx="4030345" cy="26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panska sjukan">
            <a:extLst>
              <a:ext uri="{FF2B5EF4-FFF2-40B4-BE49-F238E27FC236}">
                <a16:creationId xmlns:a16="http://schemas.microsoft.com/office/drawing/2014/main" id="{CE05426A-47AA-88D6-742C-1CF98A7E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54" y="2247689"/>
            <a:ext cx="4061125" cy="22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World War I: Overview | Military.com">
            <a:extLst>
              <a:ext uri="{FF2B5EF4-FFF2-40B4-BE49-F238E27FC236}">
                <a16:creationId xmlns:a16="http://schemas.microsoft.com/office/drawing/2014/main" id="{92E136A9-542A-EA33-A1EE-5FFD0C8C3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 b="43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F93F802-492C-5035-75F8-0CAD7C36B34B}"/>
              </a:ext>
            </a:extLst>
          </p:cNvPr>
          <p:cNvSpPr txBox="1"/>
          <p:nvPr/>
        </p:nvSpPr>
        <p:spPr>
          <a:xfrm>
            <a:off x="4798980" y="0"/>
            <a:ext cx="7391496" cy="71711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sv-SE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sv-SE" sz="6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Första</a:t>
            </a:r>
            <a:r>
              <a:rPr lang="sv-SE" sz="5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 världskriget</a:t>
            </a:r>
          </a:p>
          <a:p>
            <a:endParaRPr lang="sv-SE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sv-SE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1914-1918</a:t>
            </a:r>
          </a:p>
          <a:p>
            <a:endParaRPr lang="sv-SE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sv-SE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Kriget involverade alla världens stormakter fördelade i två allianser.</a:t>
            </a:r>
          </a:p>
          <a:p>
            <a:endParaRPr lang="sv-SE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sv-SE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Ca 20 miljoner döda av direkta krigsorsaker varav 10 miljoner döda soldater.</a:t>
            </a:r>
          </a:p>
          <a:p>
            <a:endParaRPr lang="sv-SE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r>
              <a:rPr lang="sv-SE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Spanska sjukan som kan anses vara en följd av kriget dödade ca 50 miljoner bara i Europa.</a:t>
            </a:r>
          </a:p>
          <a:p>
            <a:endParaRPr lang="sv-SE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endParaRPr lang="sv-SE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endParaRPr lang="sv-SE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endParaRPr lang="en-SE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47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r. Triptych, 1932, 264×406 cm by Otto Dix: History, Analysis &amp; Facts |  Arthive">
            <a:extLst>
              <a:ext uri="{FF2B5EF4-FFF2-40B4-BE49-F238E27FC236}">
                <a16:creationId xmlns:a16="http://schemas.microsoft.com/office/drawing/2014/main" id="{34A2A58D-72DD-B216-D605-17E8782C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0"/>
            <a:ext cx="10753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729AAEC-3EA5-0715-774A-1FA413695348}"/>
              </a:ext>
            </a:extLst>
          </p:cNvPr>
          <p:cNvSpPr/>
          <p:nvPr/>
        </p:nvSpPr>
        <p:spPr>
          <a:xfrm>
            <a:off x="8818179" y="5140961"/>
            <a:ext cx="2654683" cy="1717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3D41DC-277B-D068-B680-A4D8411B5EC2}"/>
              </a:ext>
            </a:extLst>
          </p:cNvPr>
          <p:cNvSpPr/>
          <p:nvPr/>
        </p:nvSpPr>
        <p:spPr>
          <a:xfrm>
            <a:off x="589281" y="5140961"/>
            <a:ext cx="2928302" cy="1717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7230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D56C20-6D4A-6C3C-96F5-D58A3FC4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masis MT Pro Black" panose="02040A04050005020304" pitchFamily="18" charset="0"/>
              </a:rPr>
              <a:t>Bakgrunden till kriget</a:t>
            </a:r>
            <a:endParaRPr lang="en-SE" dirty="0">
              <a:latin typeface="Amasis MT Pro Black" panose="02040A04050005020304" pitchFamily="18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BD462B-5CDF-4AD9-6EEA-240BFF85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3"/>
            <a:ext cx="5157787" cy="823912"/>
          </a:xfrm>
        </p:spPr>
        <p:txBody>
          <a:bodyPr/>
          <a:lstStyle/>
          <a:p>
            <a:r>
              <a:rPr lang="sv-SE" dirty="0">
                <a:latin typeface="Amasis MT Pro Black" panose="02040A04050005020304" pitchFamily="18" charset="0"/>
              </a:rPr>
              <a:t>Inom länder</a:t>
            </a:r>
            <a:endParaRPr lang="en-SE" dirty="0">
              <a:latin typeface="Amasis MT Pro Black" panose="02040A04050005020304" pitchFamily="18" charset="0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323B780-1316-1FA5-68A2-C67B7F2FE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73412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j-lt"/>
              </a:rPr>
              <a:t>Arbetarklassen kräver rättigheter och inflytande.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Kvinnor kräver rättigheter och inflytande.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Nationalismen skapar sprickor i multietniska riken t ex Österrike-Ungern och Osmanska riket.</a:t>
            </a:r>
            <a:endParaRPr lang="en-SE" sz="2000" dirty="0">
              <a:latin typeface="+mj-lt"/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CC279CD-5B87-965E-579C-EAFF83BD2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923"/>
            <a:ext cx="5183188" cy="823912"/>
          </a:xfrm>
        </p:spPr>
        <p:txBody>
          <a:bodyPr/>
          <a:lstStyle/>
          <a:p>
            <a:r>
              <a:rPr lang="sv-SE" dirty="0">
                <a:latin typeface="Amasis MT Pro Black" panose="02040A04050005020304" pitchFamily="18" charset="0"/>
              </a:rPr>
              <a:t>Mellan länder</a:t>
            </a:r>
            <a:endParaRPr lang="en-SE" dirty="0">
              <a:latin typeface="Amasis MT Pro Black" panose="02040A04050005020304" pitchFamily="18" charset="0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B847DD1-05E9-BE55-BEF2-09E07B1A3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73412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j-lt"/>
              </a:rPr>
              <a:t>Maktbalansen i Europa rubbades av att Tysklands inflytande ökade och Storbritanniens minskade.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Stormakterna konkurrerade om kolonier.</a:t>
            </a:r>
          </a:p>
          <a:p>
            <a:pPr marL="0" indent="0">
              <a:buNone/>
            </a:pPr>
            <a:r>
              <a:rPr lang="sv-SE" sz="2000" dirty="0">
                <a:latin typeface="+mj-lt"/>
              </a:rPr>
              <a:t>Det fanns en rivalitet mellan Österrike-Ungern, Ryssland och Osmanska riket om kontroll över Balkan.</a:t>
            </a:r>
            <a:endParaRPr lang="en-SE" sz="2000" dirty="0">
              <a:latin typeface="+mj-lt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28DCE26A-DDB5-C21A-97E2-FF9ACFC66BB1}"/>
              </a:ext>
            </a:extLst>
          </p:cNvPr>
          <p:cNvSpPr txBox="1">
            <a:spLocks/>
          </p:cNvSpPr>
          <p:nvPr/>
        </p:nvSpPr>
        <p:spPr>
          <a:xfrm>
            <a:off x="838200" y="12825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>
                <a:solidFill>
                  <a:schemeClr val="bg1">
                    <a:lumMod val="65000"/>
                  </a:schemeClr>
                </a:solidFill>
                <a:latin typeface="Amasis MT Pro Black" panose="02040A04050005020304" pitchFamily="18" charset="0"/>
              </a:rPr>
              <a:t>Europa påverkades av sociala förändringar och maktkamper</a:t>
            </a:r>
            <a:endParaRPr lang="en-SE" sz="2800" dirty="0">
              <a:solidFill>
                <a:schemeClr val="bg1">
                  <a:lumMod val="65000"/>
                </a:schemeClr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5FCFE1D-53A4-68F2-7B49-85A5E8085CFA}"/>
              </a:ext>
            </a:extLst>
          </p:cNvPr>
          <p:cNvSpPr txBox="1"/>
          <p:nvPr/>
        </p:nvSpPr>
        <p:spPr>
          <a:xfrm>
            <a:off x="836612" y="55880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masis MT Pro Black" panose="02040A04050005020304" pitchFamily="18" charset="0"/>
              </a:rPr>
              <a:t>Man riktar fokus utåt och tillsammans med en aggressiv nationalism skapas en explosiv situation.</a:t>
            </a:r>
            <a:endParaRPr lang="en-SE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Första världskriget, dokumentär med svensk berättarröst.mpg">
            <a:hlinkClick r:id="" action="ppaction://media"/>
            <a:extLst>
              <a:ext uri="{FF2B5EF4-FFF2-40B4-BE49-F238E27FC236}">
                <a16:creationId xmlns:a16="http://schemas.microsoft.com/office/drawing/2014/main" id="{F81C2629-F04F-4C5C-8547-8F438D61D5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4886" y="8164"/>
            <a:ext cx="9133114" cy="684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0E9850A-BF4C-1A67-9485-1B32C5BE3242}"/>
              </a:ext>
            </a:extLst>
          </p:cNvPr>
          <p:cNvSpPr txBox="1"/>
          <p:nvPr/>
        </p:nvSpPr>
        <p:spPr>
          <a:xfrm>
            <a:off x="155860" y="0"/>
            <a:ext cx="73914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Första</a:t>
            </a:r>
            <a:r>
              <a:rPr lang="sv-SE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 världskriget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E042D828-E0CC-69CF-8E7E-EC64D30C0184}"/>
              </a:ext>
            </a:extLst>
          </p:cNvPr>
          <p:cNvGrpSpPr/>
          <p:nvPr/>
        </p:nvGrpSpPr>
        <p:grpSpPr>
          <a:xfrm>
            <a:off x="259076" y="1508760"/>
            <a:ext cx="1300480" cy="1280160"/>
            <a:chOff x="883920" y="1605280"/>
            <a:chExt cx="1300480" cy="128016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20783A69-CA70-CDC5-D45C-E2F64670A4D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31D088B3-45B4-D400-114E-B34F2B0FBB7A}"/>
                </a:ext>
              </a:extLst>
            </p:cNvPr>
            <p:cNvSpPr txBox="1"/>
            <p:nvPr/>
          </p:nvSpPr>
          <p:spPr>
            <a:xfrm>
              <a:off x="883920" y="1983750"/>
              <a:ext cx="130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Brittiska imperiet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9D65938A-E94E-4F5B-EB48-D7F500B1C35A}"/>
              </a:ext>
            </a:extLst>
          </p:cNvPr>
          <p:cNvGrpSpPr/>
          <p:nvPr/>
        </p:nvGrpSpPr>
        <p:grpSpPr>
          <a:xfrm>
            <a:off x="1833880" y="1470641"/>
            <a:ext cx="1300480" cy="1280160"/>
            <a:chOff x="883920" y="1605280"/>
            <a:chExt cx="1300480" cy="1280160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88DB1DEA-6F26-FFB5-A48A-ED4A676B1B80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A994241C-B84E-05B5-DBEA-8AABF88F0D01}"/>
                </a:ext>
              </a:extLst>
            </p:cNvPr>
            <p:cNvSpPr txBox="1"/>
            <p:nvPr/>
          </p:nvSpPr>
          <p:spPr>
            <a:xfrm>
              <a:off x="883920" y="2091471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Frankrike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66F81E7A-3628-FF1A-0674-F9C683086FBD}"/>
              </a:ext>
            </a:extLst>
          </p:cNvPr>
          <p:cNvGrpSpPr/>
          <p:nvPr/>
        </p:nvGrpSpPr>
        <p:grpSpPr>
          <a:xfrm>
            <a:off x="3408680" y="1473470"/>
            <a:ext cx="1300480" cy="1280160"/>
            <a:chOff x="883920" y="1605280"/>
            <a:chExt cx="1300480" cy="1280160"/>
          </a:xfrm>
        </p:grpSpPr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A2CDBBEB-354D-655F-6E59-63AAFC7833D6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CEAF539F-6A30-6CEF-B9C1-667CBBFCF374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Ryssland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5CA2C942-44CB-5FB9-A32F-F609B44F049D}"/>
              </a:ext>
            </a:extLst>
          </p:cNvPr>
          <p:cNvGrpSpPr/>
          <p:nvPr/>
        </p:nvGrpSpPr>
        <p:grpSpPr>
          <a:xfrm>
            <a:off x="5801356" y="1508760"/>
            <a:ext cx="1300480" cy="1280160"/>
            <a:chOff x="883920" y="1605280"/>
            <a:chExt cx="1300480" cy="128016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DF783127-F502-83B9-4234-6F525EF4AF6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CFEFDB3B-05DC-B612-78D4-5041EDCAADE9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Italien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BDD286D-78AC-C7CA-B17B-3B97C50C9873}"/>
              </a:ext>
            </a:extLst>
          </p:cNvPr>
          <p:cNvGrpSpPr/>
          <p:nvPr/>
        </p:nvGrpSpPr>
        <p:grpSpPr>
          <a:xfrm>
            <a:off x="8950964" y="1508760"/>
            <a:ext cx="1300480" cy="1280160"/>
            <a:chOff x="883920" y="1605280"/>
            <a:chExt cx="1300480" cy="1280160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BDE0C567-4D5A-53D7-E3BE-9ED833FAD80F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FCD4770B-A039-AD8C-244C-E232E7696843}"/>
                </a:ext>
              </a:extLst>
            </p:cNvPr>
            <p:cNvSpPr txBox="1"/>
            <p:nvPr/>
          </p:nvSpPr>
          <p:spPr>
            <a:xfrm>
              <a:off x="883920" y="1983750"/>
              <a:ext cx="130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Österrike/ Ungern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BBBC7FF8-4B51-CB2A-2B55-E7AD7DE94ACA}"/>
              </a:ext>
            </a:extLst>
          </p:cNvPr>
          <p:cNvGrpSpPr/>
          <p:nvPr/>
        </p:nvGrpSpPr>
        <p:grpSpPr>
          <a:xfrm>
            <a:off x="10485124" y="1476029"/>
            <a:ext cx="1300480" cy="1280160"/>
            <a:chOff x="883920" y="1605280"/>
            <a:chExt cx="1300480" cy="1280160"/>
          </a:xfrm>
        </p:grpSpPr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C6E11D19-C240-012C-BE91-2AFFDC9F07B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55835FF6-6620-5B6F-51FB-A4A1400FDEF0}"/>
                </a:ext>
              </a:extLst>
            </p:cNvPr>
            <p:cNvSpPr txBox="1"/>
            <p:nvPr/>
          </p:nvSpPr>
          <p:spPr>
            <a:xfrm>
              <a:off x="883920" y="1983750"/>
              <a:ext cx="130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Osmanska riket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16D2C404-7668-C3D1-0FB9-C2BB9676B799}"/>
              </a:ext>
            </a:extLst>
          </p:cNvPr>
          <p:cNvGrpSpPr/>
          <p:nvPr/>
        </p:nvGrpSpPr>
        <p:grpSpPr>
          <a:xfrm>
            <a:off x="7376160" y="1508760"/>
            <a:ext cx="1300480" cy="1280160"/>
            <a:chOff x="883920" y="1605280"/>
            <a:chExt cx="1300480" cy="1280160"/>
          </a:xfrm>
        </p:grpSpPr>
        <p:sp>
          <p:nvSpPr>
            <p:cNvPr id="25" name="Ellips 24">
              <a:extLst>
                <a:ext uri="{FF2B5EF4-FFF2-40B4-BE49-F238E27FC236}">
                  <a16:creationId xmlns:a16="http://schemas.microsoft.com/office/drawing/2014/main" id="{3A6A844E-4CCE-03EA-270F-45407E87BE4F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FA1A9B10-4435-032D-FD0C-2428BE435405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Tyskland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3E2548D3-EFC5-4AA4-8DF9-903F5DDD6EB5}"/>
              </a:ext>
            </a:extLst>
          </p:cNvPr>
          <p:cNvGrpSpPr/>
          <p:nvPr/>
        </p:nvGrpSpPr>
        <p:grpSpPr>
          <a:xfrm>
            <a:off x="10485124" y="4977396"/>
            <a:ext cx="1300480" cy="1280160"/>
            <a:chOff x="883920" y="1605280"/>
            <a:chExt cx="1300480" cy="1280160"/>
          </a:xfrm>
        </p:grpSpPr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F246172E-C086-41DA-3CDE-D322A7FBB86B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21B9754F-1CCF-E657-A128-3555CA503D37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Bulgarien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6B9175CC-BF74-6732-6B85-316412CCDB67}"/>
              </a:ext>
            </a:extLst>
          </p:cNvPr>
          <p:cNvGrpSpPr/>
          <p:nvPr/>
        </p:nvGrpSpPr>
        <p:grpSpPr>
          <a:xfrm>
            <a:off x="1183640" y="3155315"/>
            <a:ext cx="1300480" cy="1280160"/>
            <a:chOff x="883920" y="1605280"/>
            <a:chExt cx="1300480" cy="1280160"/>
          </a:xfrm>
        </p:grpSpPr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062EE0E0-434C-FEF0-B34F-DD13A07D1A6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69C48D9C-61F6-C102-427A-224EBC6B093C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Japan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E8B2F9C3-D3B8-838E-EFEA-5211F053B319}"/>
              </a:ext>
            </a:extLst>
          </p:cNvPr>
          <p:cNvGrpSpPr/>
          <p:nvPr/>
        </p:nvGrpSpPr>
        <p:grpSpPr>
          <a:xfrm>
            <a:off x="1739901" y="4817176"/>
            <a:ext cx="1300480" cy="1280160"/>
            <a:chOff x="883920" y="1605280"/>
            <a:chExt cx="1300480" cy="1280160"/>
          </a:xfrm>
        </p:grpSpPr>
        <p:sp>
          <p:nvSpPr>
            <p:cNvPr id="37" name="Ellips 36">
              <a:extLst>
                <a:ext uri="{FF2B5EF4-FFF2-40B4-BE49-F238E27FC236}">
                  <a16:creationId xmlns:a16="http://schemas.microsoft.com/office/drawing/2014/main" id="{86F277EF-24DC-75CB-A361-8D0FA81F66A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C81FE255-A652-AB1F-6844-D47FBDC718AF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Serbien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2631AAF-33C6-24C7-B8AD-3C43B35DED0C}"/>
              </a:ext>
            </a:extLst>
          </p:cNvPr>
          <p:cNvGrpSpPr/>
          <p:nvPr/>
        </p:nvGrpSpPr>
        <p:grpSpPr>
          <a:xfrm>
            <a:off x="257810" y="4347476"/>
            <a:ext cx="1300480" cy="1280160"/>
            <a:chOff x="883920" y="1605280"/>
            <a:chExt cx="1300480" cy="1280160"/>
          </a:xfrm>
        </p:grpSpPr>
        <p:sp>
          <p:nvSpPr>
            <p:cNvPr id="43" name="Ellips 42">
              <a:extLst>
                <a:ext uri="{FF2B5EF4-FFF2-40B4-BE49-F238E27FC236}">
                  <a16:creationId xmlns:a16="http://schemas.microsoft.com/office/drawing/2014/main" id="{E9FFAB99-C410-61B3-EA6E-0E14F72636FB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AFEEBAC5-205C-E636-D9CF-B043C4DA0AF3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Belgien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sp>
        <p:nvSpPr>
          <p:cNvPr id="48" name="textruta 47">
            <a:extLst>
              <a:ext uri="{FF2B5EF4-FFF2-40B4-BE49-F238E27FC236}">
                <a16:creationId xmlns:a16="http://schemas.microsoft.com/office/drawing/2014/main" id="{95A75FC8-0903-8BE2-4574-D78C20762BCA}"/>
              </a:ext>
            </a:extLst>
          </p:cNvPr>
          <p:cNvSpPr txBox="1"/>
          <p:nvPr/>
        </p:nvSpPr>
        <p:spPr>
          <a:xfrm>
            <a:off x="182880" y="811311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masis MT Pro Black" panose="02040A04050005020304" pitchFamily="18" charset="0"/>
              </a:rPr>
              <a:t>Ententen</a:t>
            </a:r>
            <a:endParaRPr lang="en-SE" sz="2400" dirty="0">
              <a:latin typeface="Amasis MT Pro Black" panose="02040A04050005020304" pitchFamily="18" charset="0"/>
            </a:endParaRP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EB58D887-772F-CFEA-2636-062D00793826}"/>
              </a:ext>
            </a:extLst>
          </p:cNvPr>
          <p:cNvSpPr txBox="1"/>
          <p:nvPr/>
        </p:nvSpPr>
        <p:spPr>
          <a:xfrm>
            <a:off x="7320284" y="844760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masis MT Pro Black" panose="02040A04050005020304" pitchFamily="18" charset="0"/>
              </a:rPr>
              <a:t>Centralmakterna</a:t>
            </a:r>
            <a:endParaRPr lang="en-SE" sz="24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00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0E9850A-BF4C-1A67-9485-1B32C5BE3242}"/>
              </a:ext>
            </a:extLst>
          </p:cNvPr>
          <p:cNvSpPr txBox="1"/>
          <p:nvPr/>
        </p:nvSpPr>
        <p:spPr>
          <a:xfrm>
            <a:off x="155860" y="0"/>
            <a:ext cx="73914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Första</a:t>
            </a:r>
            <a:r>
              <a:rPr lang="sv-SE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 världskriget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E042D828-E0CC-69CF-8E7E-EC64D30C0184}"/>
              </a:ext>
            </a:extLst>
          </p:cNvPr>
          <p:cNvGrpSpPr/>
          <p:nvPr/>
        </p:nvGrpSpPr>
        <p:grpSpPr>
          <a:xfrm>
            <a:off x="259076" y="1508760"/>
            <a:ext cx="1300480" cy="1280160"/>
            <a:chOff x="883920" y="1605280"/>
            <a:chExt cx="1300480" cy="128016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20783A69-CA70-CDC5-D45C-E2F64670A4D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31D088B3-45B4-D400-114E-B34F2B0FBB7A}"/>
                </a:ext>
              </a:extLst>
            </p:cNvPr>
            <p:cNvSpPr txBox="1"/>
            <p:nvPr/>
          </p:nvSpPr>
          <p:spPr>
            <a:xfrm>
              <a:off x="883920" y="1983750"/>
              <a:ext cx="130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Brittiska imperiet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9D65938A-E94E-4F5B-EB48-D7F500B1C35A}"/>
              </a:ext>
            </a:extLst>
          </p:cNvPr>
          <p:cNvGrpSpPr/>
          <p:nvPr/>
        </p:nvGrpSpPr>
        <p:grpSpPr>
          <a:xfrm>
            <a:off x="1833880" y="1470641"/>
            <a:ext cx="1300480" cy="1280160"/>
            <a:chOff x="883920" y="1605280"/>
            <a:chExt cx="1300480" cy="1280160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88DB1DEA-6F26-FFB5-A48A-ED4A676B1B80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A994241C-B84E-05B5-DBEA-8AABF88F0D01}"/>
                </a:ext>
              </a:extLst>
            </p:cNvPr>
            <p:cNvSpPr txBox="1"/>
            <p:nvPr/>
          </p:nvSpPr>
          <p:spPr>
            <a:xfrm>
              <a:off x="883920" y="2091471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Frankrike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66F81E7A-3628-FF1A-0674-F9C683086FBD}"/>
              </a:ext>
            </a:extLst>
          </p:cNvPr>
          <p:cNvGrpSpPr/>
          <p:nvPr/>
        </p:nvGrpSpPr>
        <p:grpSpPr>
          <a:xfrm>
            <a:off x="3408680" y="1473470"/>
            <a:ext cx="1300480" cy="1280160"/>
            <a:chOff x="883920" y="1605280"/>
            <a:chExt cx="1300480" cy="1280160"/>
          </a:xfrm>
        </p:grpSpPr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A2CDBBEB-354D-655F-6E59-63AAFC7833D6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CEAF539F-6A30-6CEF-B9C1-667CBBFCF374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Ryssland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5CA2C942-44CB-5FB9-A32F-F609B44F049D}"/>
              </a:ext>
            </a:extLst>
          </p:cNvPr>
          <p:cNvGrpSpPr/>
          <p:nvPr/>
        </p:nvGrpSpPr>
        <p:grpSpPr>
          <a:xfrm>
            <a:off x="4032252" y="3155315"/>
            <a:ext cx="1300480" cy="1280160"/>
            <a:chOff x="883920" y="1605280"/>
            <a:chExt cx="1300480" cy="128016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DF783127-F502-83B9-4234-6F525EF4AF6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CFEFDB3B-05DC-B612-78D4-5041EDCAADE9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Italien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BDD286D-78AC-C7CA-B17B-3B97C50C9873}"/>
              </a:ext>
            </a:extLst>
          </p:cNvPr>
          <p:cNvGrpSpPr/>
          <p:nvPr/>
        </p:nvGrpSpPr>
        <p:grpSpPr>
          <a:xfrm>
            <a:off x="8950964" y="1508760"/>
            <a:ext cx="1300480" cy="1280160"/>
            <a:chOff x="883920" y="1605280"/>
            <a:chExt cx="1300480" cy="1280160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BDE0C567-4D5A-53D7-E3BE-9ED833FAD80F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FCD4770B-A039-AD8C-244C-E232E7696843}"/>
                </a:ext>
              </a:extLst>
            </p:cNvPr>
            <p:cNvSpPr txBox="1"/>
            <p:nvPr/>
          </p:nvSpPr>
          <p:spPr>
            <a:xfrm>
              <a:off x="883920" y="1983750"/>
              <a:ext cx="130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Österrike/ Ungern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BBBC7FF8-4B51-CB2A-2B55-E7AD7DE94ACA}"/>
              </a:ext>
            </a:extLst>
          </p:cNvPr>
          <p:cNvGrpSpPr/>
          <p:nvPr/>
        </p:nvGrpSpPr>
        <p:grpSpPr>
          <a:xfrm>
            <a:off x="10485124" y="1476029"/>
            <a:ext cx="1300480" cy="1280160"/>
            <a:chOff x="883920" y="1605280"/>
            <a:chExt cx="1300480" cy="1280160"/>
          </a:xfrm>
        </p:grpSpPr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C6E11D19-C240-012C-BE91-2AFFDC9F07B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55835FF6-6620-5B6F-51FB-A4A1400FDEF0}"/>
                </a:ext>
              </a:extLst>
            </p:cNvPr>
            <p:cNvSpPr txBox="1"/>
            <p:nvPr/>
          </p:nvSpPr>
          <p:spPr>
            <a:xfrm>
              <a:off x="883920" y="1983750"/>
              <a:ext cx="130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Osmanska riket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16D2C404-7668-C3D1-0FB9-C2BB9676B799}"/>
              </a:ext>
            </a:extLst>
          </p:cNvPr>
          <p:cNvGrpSpPr/>
          <p:nvPr/>
        </p:nvGrpSpPr>
        <p:grpSpPr>
          <a:xfrm>
            <a:off x="7376160" y="1508760"/>
            <a:ext cx="1300480" cy="1280160"/>
            <a:chOff x="883920" y="1605280"/>
            <a:chExt cx="1300480" cy="1280160"/>
          </a:xfrm>
        </p:grpSpPr>
        <p:sp>
          <p:nvSpPr>
            <p:cNvPr id="25" name="Ellips 24">
              <a:extLst>
                <a:ext uri="{FF2B5EF4-FFF2-40B4-BE49-F238E27FC236}">
                  <a16:creationId xmlns:a16="http://schemas.microsoft.com/office/drawing/2014/main" id="{3A6A844E-4CCE-03EA-270F-45407E87BE4F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FA1A9B10-4435-032D-FD0C-2428BE435405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Tyskland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3E2548D3-EFC5-4AA4-8DF9-903F5DDD6EB5}"/>
              </a:ext>
            </a:extLst>
          </p:cNvPr>
          <p:cNvGrpSpPr/>
          <p:nvPr/>
        </p:nvGrpSpPr>
        <p:grpSpPr>
          <a:xfrm>
            <a:off x="9667244" y="3228104"/>
            <a:ext cx="1300480" cy="1280160"/>
            <a:chOff x="883920" y="1605280"/>
            <a:chExt cx="1300480" cy="1280160"/>
          </a:xfrm>
        </p:grpSpPr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F246172E-C086-41DA-3CDE-D322A7FBB86B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21B9754F-1CCF-E657-A128-3555CA503D37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Bulgarien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949E9E18-1B23-9431-8B9E-EBB0A669B978}"/>
              </a:ext>
            </a:extLst>
          </p:cNvPr>
          <p:cNvGrpSpPr/>
          <p:nvPr/>
        </p:nvGrpSpPr>
        <p:grpSpPr>
          <a:xfrm>
            <a:off x="4592322" y="5419999"/>
            <a:ext cx="1300480" cy="1280160"/>
            <a:chOff x="883920" y="1605280"/>
            <a:chExt cx="1300480" cy="1280160"/>
          </a:xfrm>
        </p:grpSpPr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A4D338A4-4C4D-738B-025C-648448DBC77D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46B795B8-B534-7E30-CF6B-B8ECFCC6811F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Rumänien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6B9175CC-BF74-6732-6B85-316412CCDB67}"/>
              </a:ext>
            </a:extLst>
          </p:cNvPr>
          <p:cNvGrpSpPr/>
          <p:nvPr/>
        </p:nvGrpSpPr>
        <p:grpSpPr>
          <a:xfrm>
            <a:off x="1183640" y="3155315"/>
            <a:ext cx="1300480" cy="1280160"/>
            <a:chOff x="883920" y="1605280"/>
            <a:chExt cx="1300480" cy="1280160"/>
          </a:xfrm>
        </p:grpSpPr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062EE0E0-434C-FEF0-B34F-DD13A07D1A6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69C48D9C-61F6-C102-427A-224EBC6B093C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Japan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E8B2F9C3-D3B8-838E-EFEA-5211F053B319}"/>
              </a:ext>
            </a:extLst>
          </p:cNvPr>
          <p:cNvGrpSpPr/>
          <p:nvPr/>
        </p:nvGrpSpPr>
        <p:grpSpPr>
          <a:xfrm>
            <a:off x="1739901" y="4817176"/>
            <a:ext cx="1300480" cy="1280160"/>
            <a:chOff x="883920" y="1605280"/>
            <a:chExt cx="1300480" cy="1280160"/>
          </a:xfrm>
        </p:grpSpPr>
        <p:sp>
          <p:nvSpPr>
            <p:cNvPr id="37" name="Ellips 36">
              <a:extLst>
                <a:ext uri="{FF2B5EF4-FFF2-40B4-BE49-F238E27FC236}">
                  <a16:creationId xmlns:a16="http://schemas.microsoft.com/office/drawing/2014/main" id="{86F277EF-24DC-75CB-A361-8D0FA81F66A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C81FE255-A652-AB1F-6844-D47FBDC718AF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Serbien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FF6D686A-3B9B-81EC-F4FB-A75803C78959}"/>
              </a:ext>
            </a:extLst>
          </p:cNvPr>
          <p:cNvGrpSpPr/>
          <p:nvPr/>
        </p:nvGrpSpPr>
        <p:grpSpPr>
          <a:xfrm>
            <a:off x="2626366" y="3645734"/>
            <a:ext cx="1300480" cy="1280160"/>
            <a:chOff x="883920" y="1605280"/>
            <a:chExt cx="1300480" cy="1280160"/>
          </a:xfrm>
        </p:grpSpPr>
        <p:sp>
          <p:nvSpPr>
            <p:cNvPr id="40" name="Ellips 39">
              <a:extLst>
                <a:ext uri="{FF2B5EF4-FFF2-40B4-BE49-F238E27FC236}">
                  <a16:creationId xmlns:a16="http://schemas.microsoft.com/office/drawing/2014/main" id="{7E9490EB-9195-3D1A-9C86-9AF086CB2F19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A1AB3B9A-AC17-0513-C85D-67D639BFA8FF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Grekland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2631AAF-33C6-24C7-B8AD-3C43B35DED0C}"/>
              </a:ext>
            </a:extLst>
          </p:cNvPr>
          <p:cNvGrpSpPr/>
          <p:nvPr/>
        </p:nvGrpSpPr>
        <p:grpSpPr>
          <a:xfrm>
            <a:off x="257810" y="4347476"/>
            <a:ext cx="1300480" cy="1280160"/>
            <a:chOff x="883920" y="1605280"/>
            <a:chExt cx="1300480" cy="1280160"/>
          </a:xfrm>
        </p:grpSpPr>
        <p:sp>
          <p:nvSpPr>
            <p:cNvPr id="43" name="Ellips 42">
              <a:extLst>
                <a:ext uri="{FF2B5EF4-FFF2-40B4-BE49-F238E27FC236}">
                  <a16:creationId xmlns:a16="http://schemas.microsoft.com/office/drawing/2014/main" id="{E9FFAB99-C410-61B3-EA6E-0E14F72636FB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AFEEBAC5-205C-E636-D9CF-B043C4DA0AF3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Belgien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8EF613A8-7609-328E-4878-AAC7A3711B32}"/>
              </a:ext>
            </a:extLst>
          </p:cNvPr>
          <p:cNvGrpSpPr/>
          <p:nvPr/>
        </p:nvGrpSpPr>
        <p:grpSpPr>
          <a:xfrm>
            <a:off x="3276606" y="4921667"/>
            <a:ext cx="1300480" cy="1280160"/>
            <a:chOff x="883920" y="1605280"/>
            <a:chExt cx="1300480" cy="1280160"/>
          </a:xfrm>
        </p:grpSpPr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D521F0F1-A750-9588-700B-2FE7B3AAEE6F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F6AF29CA-F90B-7431-3218-BFE89DF6ADB8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Portugal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sp>
        <p:nvSpPr>
          <p:cNvPr id="48" name="textruta 47">
            <a:extLst>
              <a:ext uri="{FF2B5EF4-FFF2-40B4-BE49-F238E27FC236}">
                <a16:creationId xmlns:a16="http://schemas.microsoft.com/office/drawing/2014/main" id="{95A75FC8-0903-8BE2-4574-D78C20762BCA}"/>
              </a:ext>
            </a:extLst>
          </p:cNvPr>
          <p:cNvSpPr txBox="1"/>
          <p:nvPr/>
        </p:nvSpPr>
        <p:spPr>
          <a:xfrm>
            <a:off x="182880" y="811311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masis MT Pro Black" panose="02040A04050005020304" pitchFamily="18" charset="0"/>
              </a:rPr>
              <a:t>Ententen</a:t>
            </a:r>
            <a:endParaRPr lang="en-SE" sz="2400" dirty="0">
              <a:latin typeface="Amasis MT Pro Black" panose="02040A04050005020304" pitchFamily="18" charset="0"/>
            </a:endParaRP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EB58D887-772F-CFEA-2636-062D00793826}"/>
              </a:ext>
            </a:extLst>
          </p:cNvPr>
          <p:cNvSpPr txBox="1"/>
          <p:nvPr/>
        </p:nvSpPr>
        <p:spPr>
          <a:xfrm>
            <a:off x="7320284" y="844760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masis MT Pro Black" panose="02040A04050005020304" pitchFamily="18" charset="0"/>
              </a:rPr>
              <a:t>Centralmakterna</a:t>
            </a:r>
            <a:endParaRPr lang="en-SE" sz="24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50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0E9850A-BF4C-1A67-9485-1B32C5BE3242}"/>
              </a:ext>
            </a:extLst>
          </p:cNvPr>
          <p:cNvSpPr txBox="1"/>
          <p:nvPr/>
        </p:nvSpPr>
        <p:spPr>
          <a:xfrm>
            <a:off x="155860" y="0"/>
            <a:ext cx="73914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Första</a:t>
            </a:r>
            <a:r>
              <a:rPr lang="sv-SE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</a:rPr>
              <a:t> världskriget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E042D828-E0CC-69CF-8E7E-EC64D30C0184}"/>
              </a:ext>
            </a:extLst>
          </p:cNvPr>
          <p:cNvGrpSpPr/>
          <p:nvPr/>
        </p:nvGrpSpPr>
        <p:grpSpPr>
          <a:xfrm>
            <a:off x="259076" y="1508760"/>
            <a:ext cx="1300480" cy="1280160"/>
            <a:chOff x="883920" y="1605280"/>
            <a:chExt cx="1300480" cy="1280160"/>
          </a:xfrm>
        </p:grpSpPr>
        <p:sp>
          <p:nvSpPr>
            <p:cNvPr id="3" name="Ellips 2">
              <a:extLst>
                <a:ext uri="{FF2B5EF4-FFF2-40B4-BE49-F238E27FC236}">
                  <a16:creationId xmlns:a16="http://schemas.microsoft.com/office/drawing/2014/main" id="{20783A69-CA70-CDC5-D45C-E2F64670A4D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31D088B3-45B4-D400-114E-B34F2B0FBB7A}"/>
                </a:ext>
              </a:extLst>
            </p:cNvPr>
            <p:cNvSpPr txBox="1"/>
            <p:nvPr/>
          </p:nvSpPr>
          <p:spPr>
            <a:xfrm>
              <a:off x="883920" y="1983750"/>
              <a:ext cx="130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Brittiska imperiet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9D65938A-E94E-4F5B-EB48-D7F500B1C35A}"/>
              </a:ext>
            </a:extLst>
          </p:cNvPr>
          <p:cNvGrpSpPr/>
          <p:nvPr/>
        </p:nvGrpSpPr>
        <p:grpSpPr>
          <a:xfrm>
            <a:off x="1833880" y="1470641"/>
            <a:ext cx="1300480" cy="1280160"/>
            <a:chOff x="883920" y="1605280"/>
            <a:chExt cx="1300480" cy="1280160"/>
          </a:xfrm>
        </p:grpSpPr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88DB1DEA-6F26-FFB5-A48A-ED4A676B1B80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A994241C-B84E-05B5-DBEA-8AABF88F0D01}"/>
                </a:ext>
              </a:extLst>
            </p:cNvPr>
            <p:cNvSpPr txBox="1"/>
            <p:nvPr/>
          </p:nvSpPr>
          <p:spPr>
            <a:xfrm>
              <a:off x="883920" y="2091471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Frankrike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520D5C72-3F60-0472-BE79-191B69802139}"/>
              </a:ext>
            </a:extLst>
          </p:cNvPr>
          <p:cNvGrpSpPr/>
          <p:nvPr/>
        </p:nvGrpSpPr>
        <p:grpSpPr>
          <a:xfrm>
            <a:off x="3167378" y="2035955"/>
            <a:ext cx="1300480" cy="1280160"/>
            <a:chOff x="883920" y="1605280"/>
            <a:chExt cx="1300480" cy="1280160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4B151F59-2C05-5D95-7049-D28222365FF2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82213D2F-7A3D-2F86-6BA3-D8A36317D55A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USA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5CA2C942-44CB-5FB9-A32F-F609B44F049D}"/>
              </a:ext>
            </a:extLst>
          </p:cNvPr>
          <p:cNvGrpSpPr/>
          <p:nvPr/>
        </p:nvGrpSpPr>
        <p:grpSpPr>
          <a:xfrm>
            <a:off x="4032252" y="3155315"/>
            <a:ext cx="1300480" cy="1280160"/>
            <a:chOff x="883920" y="1605280"/>
            <a:chExt cx="1300480" cy="1280160"/>
          </a:xfrm>
        </p:grpSpPr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DF783127-F502-83B9-4234-6F525EF4AF6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CFEFDB3B-05DC-B612-78D4-5041EDCAADE9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Italien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DBDD286D-78AC-C7CA-B17B-3B97C50C9873}"/>
              </a:ext>
            </a:extLst>
          </p:cNvPr>
          <p:cNvGrpSpPr/>
          <p:nvPr/>
        </p:nvGrpSpPr>
        <p:grpSpPr>
          <a:xfrm>
            <a:off x="8950964" y="1508760"/>
            <a:ext cx="1300480" cy="1280160"/>
            <a:chOff x="883920" y="1605280"/>
            <a:chExt cx="1300480" cy="1280160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BDE0C567-4D5A-53D7-E3BE-9ED833FAD80F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FCD4770B-A039-AD8C-244C-E232E7696843}"/>
                </a:ext>
              </a:extLst>
            </p:cNvPr>
            <p:cNvSpPr txBox="1"/>
            <p:nvPr/>
          </p:nvSpPr>
          <p:spPr>
            <a:xfrm>
              <a:off x="883920" y="1983750"/>
              <a:ext cx="130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Österrike/ Ungern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BBBC7FF8-4B51-CB2A-2B55-E7AD7DE94ACA}"/>
              </a:ext>
            </a:extLst>
          </p:cNvPr>
          <p:cNvGrpSpPr/>
          <p:nvPr/>
        </p:nvGrpSpPr>
        <p:grpSpPr>
          <a:xfrm>
            <a:off x="10485124" y="1476029"/>
            <a:ext cx="1300480" cy="1280160"/>
            <a:chOff x="883920" y="1605280"/>
            <a:chExt cx="1300480" cy="1280160"/>
          </a:xfrm>
        </p:grpSpPr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C6E11D19-C240-012C-BE91-2AFFDC9F07B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55835FF6-6620-5B6F-51FB-A4A1400FDEF0}"/>
                </a:ext>
              </a:extLst>
            </p:cNvPr>
            <p:cNvSpPr txBox="1"/>
            <p:nvPr/>
          </p:nvSpPr>
          <p:spPr>
            <a:xfrm>
              <a:off x="883920" y="1983750"/>
              <a:ext cx="130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Osmanska riket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16D2C404-7668-C3D1-0FB9-C2BB9676B799}"/>
              </a:ext>
            </a:extLst>
          </p:cNvPr>
          <p:cNvGrpSpPr/>
          <p:nvPr/>
        </p:nvGrpSpPr>
        <p:grpSpPr>
          <a:xfrm>
            <a:off x="7376160" y="1508760"/>
            <a:ext cx="1300480" cy="1280160"/>
            <a:chOff x="883920" y="1605280"/>
            <a:chExt cx="1300480" cy="1280160"/>
          </a:xfrm>
        </p:grpSpPr>
        <p:sp>
          <p:nvSpPr>
            <p:cNvPr id="25" name="Ellips 24">
              <a:extLst>
                <a:ext uri="{FF2B5EF4-FFF2-40B4-BE49-F238E27FC236}">
                  <a16:creationId xmlns:a16="http://schemas.microsoft.com/office/drawing/2014/main" id="{3A6A844E-4CCE-03EA-270F-45407E87BE4F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6" name="textruta 25">
              <a:extLst>
                <a:ext uri="{FF2B5EF4-FFF2-40B4-BE49-F238E27FC236}">
                  <a16:creationId xmlns:a16="http://schemas.microsoft.com/office/drawing/2014/main" id="{FA1A9B10-4435-032D-FD0C-2428BE435405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Tyskland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3E2548D3-EFC5-4AA4-8DF9-903F5DDD6EB5}"/>
              </a:ext>
            </a:extLst>
          </p:cNvPr>
          <p:cNvGrpSpPr/>
          <p:nvPr/>
        </p:nvGrpSpPr>
        <p:grpSpPr>
          <a:xfrm>
            <a:off x="9667244" y="3228104"/>
            <a:ext cx="1300480" cy="1280160"/>
            <a:chOff x="883920" y="1605280"/>
            <a:chExt cx="1300480" cy="1280160"/>
          </a:xfrm>
        </p:grpSpPr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F246172E-C086-41DA-3CDE-D322A7FBB86B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21B9754F-1CCF-E657-A128-3555CA503D37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Bulgarien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949E9E18-1B23-9431-8B9E-EBB0A669B978}"/>
              </a:ext>
            </a:extLst>
          </p:cNvPr>
          <p:cNvGrpSpPr/>
          <p:nvPr/>
        </p:nvGrpSpPr>
        <p:grpSpPr>
          <a:xfrm>
            <a:off x="4592322" y="5419999"/>
            <a:ext cx="1300480" cy="1280160"/>
            <a:chOff x="883920" y="1605280"/>
            <a:chExt cx="1300480" cy="1280160"/>
          </a:xfrm>
        </p:grpSpPr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A4D338A4-4C4D-738B-025C-648448DBC77D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46B795B8-B534-7E30-CF6B-B8ECFCC6811F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Rumänien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6B9175CC-BF74-6732-6B85-316412CCDB67}"/>
              </a:ext>
            </a:extLst>
          </p:cNvPr>
          <p:cNvGrpSpPr/>
          <p:nvPr/>
        </p:nvGrpSpPr>
        <p:grpSpPr>
          <a:xfrm>
            <a:off x="1183640" y="3155315"/>
            <a:ext cx="1300480" cy="1280160"/>
            <a:chOff x="883920" y="1605280"/>
            <a:chExt cx="1300480" cy="1280160"/>
          </a:xfrm>
        </p:grpSpPr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062EE0E0-434C-FEF0-B34F-DD13A07D1A6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69C48D9C-61F6-C102-427A-224EBC6B093C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Japan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E8B2F9C3-D3B8-838E-EFEA-5211F053B319}"/>
              </a:ext>
            </a:extLst>
          </p:cNvPr>
          <p:cNvGrpSpPr/>
          <p:nvPr/>
        </p:nvGrpSpPr>
        <p:grpSpPr>
          <a:xfrm>
            <a:off x="1739901" y="4817176"/>
            <a:ext cx="1300480" cy="1280160"/>
            <a:chOff x="883920" y="1605280"/>
            <a:chExt cx="1300480" cy="1280160"/>
          </a:xfrm>
        </p:grpSpPr>
        <p:sp>
          <p:nvSpPr>
            <p:cNvPr id="37" name="Ellips 36">
              <a:extLst>
                <a:ext uri="{FF2B5EF4-FFF2-40B4-BE49-F238E27FC236}">
                  <a16:creationId xmlns:a16="http://schemas.microsoft.com/office/drawing/2014/main" id="{86F277EF-24DC-75CB-A361-8D0FA81F66A5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C81FE255-A652-AB1F-6844-D47FBDC718AF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Serbien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FF6D686A-3B9B-81EC-F4FB-A75803C78959}"/>
              </a:ext>
            </a:extLst>
          </p:cNvPr>
          <p:cNvGrpSpPr/>
          <p:nvPr/>
        </p:nvGrpSpPr>
        <p:grpSpPr>
          <a:xfrm>
            <a:off x="2626366" y="3645734"/>
            <a:ext cx="1300480" cy="1280160"/>
            <a:chOff x="883920" y="1605280"/>
            <a:chExt cx="1300480" cy="1280160"/>
          </a:xfrm>
        </p:grpSpPr>
        <p:sp>
          <p:nvSpPr>
            <p:cNvPr id="40" name="Ellips 39">
              <a:extLst>
                <a:ext uri="{FF2B5EF4-FFF2-40B4-BE49-F238E27FC236}">
                  <a16:creationId xmlns:a16="http://schemas.microsoft.com/office/drawing/2014/main" id="{7E9490EB-9195-3D1A-9C86-9AF086CB2F19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A1AB3B9A-AC17-0513-C85D-67D639BFA8FF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Grekland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2631AAF-33C6-24C7-B8AD-3C43B35DED0C}"/>
              </a:ext>
            </a:extLst>
          </p:cNvPr>
          <p:cNvGrpSpPr/>
          <p:nvPr/>
        </p:nvGrpSpPr>
        <p:grpSpPr>
          <a:xfrm>
            <a:off x="257810" y="4347476"/>
            <a:ext cx="1300480" cy="1280160"/>
            <a:chOff x="883920" y="1605280"/>
            <a:chExt cx="1300480" cy="1280160"/>
          </a:xfrm>
        </p:grpSpPr>
        <p:sp>
          <p:nvSpPr>
            <p:cNvPr id="43" name="Ellips 42">
              <a:extLst>
                <a:ext uri="{FF2B5EF4-FFF2-40B4-BE49-F238E27FC236}">
                  <a16:creationId xmlns:a16="http://schemas.microsoft.com/office/drawing/2014/main" id="{E9FFAB99-C410-61B3-EA6E-0E14F72636FB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AFEEBAC5-205C-E636-D9CF-B043C4DA0AF3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Belgien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8EF613A8-7609-328E-4878-AAC7A3711B32}"/>
              </a:ext>
            </a:extLst>
          </p:cNvPr>
          <p:cNvGrpSpPr/>
          <p:nvPr/>
        </p:nvGrpSpPr>
        <p:grpSpPr>
          <a:xfrm>
            <a:off x="3276606" y="4921667"/>
            <a:ext cx="1300480" cy="1280160"/>
            <a:chOff x="883920" y="1605280"/>
            <a:chExt cx="1300480" cy="1280160"/>
          </a:xfrm>
        </p:grpSpPr>
        <p:sp>
          <p:nvSpPr>
            <p:cNvPr id="46" name="Ellips 45">
              <a:extLst>
                <a:ext uri="{FF2B5EF4-FFF2-40B4-BE49-F238E27FC236}">
                  <a16:creationId xmlns:a16="http://schemas.microsoft.com/office/drawing/2014/main" id="{D521F0F1-A750-9588-700B-2FE7B3AAEE6F}"/>
                </a:ext>
              </a:extLst>
            </p:cNvPr>
            <p:cNvSpPr/>
            <p:nvPr/>
          </p:nvSpPr>
          <p:spPr>
            <a:xfrm>
              <a:off x="883920" y="1605280"/>
              <a:ext cx="1300480" cy="128016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F6AF29CA-F90B-7431-3218-BFE89DF6ADB8}"/>
                </a:ext>
              </a:extLst>
            </p:cNvPr>
            <p:cNvSpPr txBox="1"/>
            <p:nvPr/>
          </p:nvSpPr>
          <p:spPr>
            <a:xfrm>
              <a:off x="883920" y="2091472"/>
              <a:ext cx="13004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masis MT Pro Black" panose="02040A04050005020304" pitchFamily="18" charset="0"/>
                </a:rPr>
                <a:t>Portugal</a:t>
              </a:r>
              <a:endParaRPr lang="en-SE" sz="1400" dirty="0">
                <a:latin typeface="Amasis MT Pro Black" panose="02040A04050005020304" pitchFamily="18" charset="0"/>
              </a:endParaRPr>
            </a:p>
          </p:txBody>
        </p:sp>
      </p:grpSp>
      <p:sp>
        <p:nvSpPr>
          <p:cNvPr id="48" name="textruta 47">
            <a:extLst>
              <a:ext uri="{FF2B5EF4-FFF2-40B4-BE49-F238E27FC236}">
                <a16:creationId xmlns:a16="http://schemas.microsoft.com/office/drawing/2014/main" id="{95A75FC8-0903-8BE2-4574-D78C20762BCA}"/>
              </a:ext>
            </a:extLst>
          </p:cNvPr>
          <p:cNvSpPr txBox="1"/>
          <p:nvPr/>
        </p:nvSpPr>
        <p:spPr>
          <a:xfrm>
            <a:off x="182880" y="811311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masis MT Pro Black" panose="02040A04050005020304" pitchFamily="18" charset="0"/>
              </a:rPr>
              <a:t>Ententen</a:t>
            </a:r>
            <a:endParaRPr lang="en-SE" sz="2400" dirty="0">
              <a:latin typeface="Amasis MT Pro Black" panose="02040A04050005020304" pitchFamily="18" charset="0"/>
            </a:endParaRP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EB58D887-772F-CFEA-2636-062D00793826}"/>
              </a:ext>
            </a:extLst>
          </p:cNvPr>
          <p:cNvSpPr txBox="1"/>
          <p:nvPr/>
        </p:nvSpPr>
        <p:spPr>
          <a:xfrm>
            <a:off x="7320284" y="844760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masis MT Pro Black" panose="02040A04050005020304" pitchFamily="18" charset="0"/>
              </a:rPr>
              <a:t>Centralmakterna</a:t>
            </a:r>
            <a:endParaRPr lang="en-SE" sz="24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38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28A3C11-0BA9-7E32-7631-DAC5E328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6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FE3CB01-554C-39A8-2CD4-03FA7ED1A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99" r="3359"/>
          <a:stretch/>
        </p:blipFill>
        <p:spPr>
          <a:xfrm>
            <a:off x="1595120" y="-4769"/>
            <a:ext cx="9001760" cy="68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3F69E0EE3EC24C9963AC5994577EC0" ma:contentTypeVersion="4" ma:contentTypeDescription="Skapa ett nytt dokument." ma:contentTypeScope="" ma:versionID="f9ca24654001be14b6c6c0afcbf73cde">
  <xsd:schema xmlns:xsd="http://www.w3.org/2001/XMLSchema" xmlns:xs="http://www.w3.org/2001/XMLSchema" xmlns:p="http://schemas.microsoft.com/office/2006/metadata/properties" xmlns:ns2="3308cbb5-a1aa-45cd-848c-ca95a90a2718" targetNamespace="http://schemas.microsoft.com/office/2006/metadata/properties" ma:root="true" ma:fieldsID="509aae69c17343d08119df98741c8d93" ns2:_="">
    <xsd:import namespace="3308cbb5-a1aa-45cd-848c-ca95a90a27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8cbb5-a1aa-45cd-848c-ca95a90a2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312A41-73B4-48A8-87C8-263781791636}"/>
</file>

<file path=customXml/itemProps2.xml><?xml version="1.0" encoding="utf-8"?>
<ds:datastoreItem xmlns:ds="http://schemas.openxmlformats.org/officeDocument/2006/customXml" ds:itemID="{9FEDAE91-C062-425F-9B54-F3CF95BA3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83A81-CF34-415F-991F-83C84A8F344C}"/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726</Words>
  <Application>Microsoft Office PowerPoint</Application>
  <PresentationFormat>Bredbild</PresentationFormat>
  <Paragraphs>124</Paragraphs>
  <Slides>20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Amasis MT Pro Black</vt:lpstr>
      <vt:lpstr>Arial</vt:lpstr>
      <vt:lpstr>Calibri</vt:lpstr>
      <vt:lpstr>Calibri Light</vt:lpstr>
      <vt:lpstr>Office-tema</vt:lpstr>
      <vt:lpstr>PowerPoint-presentation</vt:lpstr>
      <vt:lpstr>PowerPoint-presentation</vt:lpstr>
      <vt:lpstr>Bakgrunden till kriget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Krigets följder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Westerholm</dc:creator>
  <cp:lastModifiedBy>Jonas Westerholm</cp:lastModifiedBy>
  <cp:revision>2</cp:revision>
  <cp:lastPrinted>2023-09-14T06:55:12Z</cp:lastPrinted>
  <dcterms:created xsi:type="dcterms:W3CDTF">2022-09-15T07:10:17Z</dcterms:created>
  <dcterms:modified xsi:type="dcterms:W3CDTF">2023-09-14T07:28:07Z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0x010100A83F69E0EE3EC24C9963AC5994577EC0</vt:lpwstr>
  </property>
</Properties>
</file>