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9" r:id="rId5"/>
    <p:sldId id="282" r:id="rId6"/>
    <p:sldId id="323" r:id="rId7"/>
    <p:sldId id="269" r:id="rId8"/>
    <p:sldId id="270" r:id="rId9"/>
    <p:sldId id="277" r:id="rId10"/>
    <p:sldId id="283" r:id="rId11"/>
    <p:sldId id="275" r:id="rId12"/>
    <p:sldId id="285" r:id="rId13"/>
    <p:sldId id="260" r:id="rId14"/>
    <p:sldId id="262" r:id="rId15"/>
    <p:sldId id="263" r:id="rId16"/>
    <p:sldId id="257" r:id="rId17"/>
    <p:sldId id="258" r:id="rId18"/>
    <p:sldId id="276" r:id="rId19"/>
    <p:sldId id="274" r:id="rId20"/>
    <p:sldId id="284" r:id="rId21"/>
    <p:sldId id="281"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Westerholm" userId="3246c170-62c4-4f57-86e2-dc11af8d2b45" providerId="ADAL" clId="{D8D1967B-5771-4BF8-93CC-F76106275216}"/>
    <pc:docChg chg="modSld">
      <pc:chgData name="Jonas Westerholm" userId="3246c170-62c4-4f57-86e2-dc11af8d2b45" providerId="ADAL" clId="{D8D1967B-5771-4BF8-93CC-F76106275216}" dt="2023-08-24T07:26:40.044" v="0" actId="208"/>
      <pc:docMkLst>
        <pc:docMk/>
      </pc:docMkLst>
      <pc:sldChg chg="modSp mod">
        <pc:chgData name="Jonas Westerholm" userId="3246c170-62c4-4f57-86e2-dc11af8d2b45" providerId="ADAL" clId="{D8D1967B-5771-4BF8-93CC-F76106275216}" dt="2023-08-24T07:26:40.044" v="0" actId="208"/>
        <pc:sldMkLst>
          <pc:docMk/>
          <pc:sldMk cId="157775259" sldId="323"/>
        </pc:sldMkLst>
        <pc:spChg chg="mod">
          <ac:chgData name="Jonas Westerholm" userId="3246c170-62c4-4f57-86e2-dc11af8d2b45" providerId="ADAL" clId="{D8D1967B-5771-4BF8-93CC-F76106275216}" dt="2023-08-24T07:26:40.044" v="0" actId="208"/>
          <ac:spMkLst>
            <pc:docMk/>
            <pc:sldMk cId="157775259" sldId="323"/>
            <ac:spMk id="2" creationId="{5096EE61-3D6D-C320-EC9F-84ABB6C6D5E8}"/>
          </ac:spMkLst>
        </pc:spChg>
        <pc:spChg chg="mod">
          <ac:chgData name="Jonas Westerholm" userId="3246c170-62c4-4f57-86e2-dc11af8d2b45" providerId="ADAL" clId="{D8D1967B-5771-4BF8-93CC-F76106275216}" dt="2023-08-24T07:26:40.044" v="0" actId="208"/>
          <ac:spMkLst>
            <pc:docMk/>
            <pc:sldMk cId="157775259" sldId="323"/>
            <ac:spMk id="4" creationId="{00D62018-499A-86E2-7D65-C4C6711E9361}"/>
          </ac:spMkLst>
        </pc:spChg>
        <pc:spChg chg="mod">
          <ac:chgData name="Jonas Westerholm" userId="3246c170-62c4-4f57-86e2-dc11af8d2b45" providerId="ADAL" clId="{D8D1967B-5771-4BF8-93CC-F76106275216}" dt="2023-08-24T07:26:40.044" v="0" actId="208"/>
          <ac:spMkLst>
            <pc:docMk/>
            <pc:sldMk cId="157775259" sldId="323"/>
            <ac:spMk id="16" creationId="{D74C0E14-B2A8-435D-8CCB-0AF2D712C9FB}"/>
          </ac:spMkLst>
        </pc:spChg>
        <pc:spChg chg="mod">
          <ac:chgData name="Jonas Westerholm" userId="3246c170-62c4-4f57-86e2-dc11af8d2b45" providerId="ADAL" clId="{D8D1967B-5771-4BF8-93CC-F76106275216}" dt="2023-08-24T07:26:40.044" v="0" actId="208"/>
          <ac:spMkLst>
            <pc:docMk/>
            <pc:sldMk cId="157775259" sldId="323"/>
            <ac:spMk id="17" creationId="{7F0CD0CF-FC5A-4486-BAB2-05867A4945D7}"/>
          </ac:spMkLst>
        </pc:spChg>
        <pc:spChg chg="mod">
          <ac:chgData name="Jonas Westerholm" userId="3246c170-62c4-4f57-86e2-dc11af8d2b45" providerId="ADAL" clId="{D8D1967B-5771-4BF8-93CC-F76106275216}" dt="2023-08-24T07:26:40.044" v="0" actId="208"/>
          <ac:spMkLst>
            <pc:docMk/>
            <pc:sldMk cId="157775259" sldId="323"/>
            <ac:spMk id="18" creationId="{75CB2F87-64A2-4781-A3AB-E6A2C03779EB}"/>
          </ac:spMkLst>
        </pc:spChg>
        <pc:spChg chg="mod">
          <ac:chgData name="Jonas Westerholm" userId="3246c170-62c4-4f57-86e2-dc11af8d2b45" providerId="ADAL" clId="{D8D1967B-5771-4BF8-93CC-F76106275216}" dt="2023-08-24T07:26:40.044" v="0" actId="208"/>
          <ac:spMkLst>
            <pc:docMk/>
            <pc:sldMk cId="157775259" sldId="323"/>
            <ac:spMk id="19" creationId="{CD5DDB8D-1231-4CB8-918C-E7B7CA94E618}"/>
          </ac:spMkLst>
        </pc:spChg>
        <pc:spChg chg="mod">
          <ac:chgData name="Jonas Westerholm" userId="3246c170-62c4-4f57-86e2-dc11af8d2b45" providerId="ADAL" clId="{D8D1967B-5771-4BF8-93CC-F76106275216}" dt="2023-08-24T07:26:40.044" v="0" actId="208"/>
          <ac:spMkLst>
            <pc:docMk/>
            <pc:sldMk cId="157775259" sldId="323"/>
            <ac:spMk id="347" creationId="{00000000-0000-0000-0000-000000000000}"/>
          </ac:spMkLst>
        </pc:spChg>
        <pc:spChg chg="mod">
          <ac:chgData name="Jonas Westerholm" userId="3246c170-62c4-4f57-86e2-dc11af8d2b45" providerId="ADAL" clId="{D8D1967B-5771-4BF8-93CC-F76106275216}" dt="2023-08-24T07:26:40.044" v="0" actId="208"/>
          <ac:spMkLst>
            <pc:docMk/>
            <pc:sldMk cId="157775259" sldId="323"/>
            <ac:spMk id="370"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1E362-50AC-4590-B634-21B09937BE28}" type="doc">
      <dgm:prSet loTypeId="urn:microsoft.com/office/officeart/2005/8/layout/cycle6" loCatId="cycle" qsTypeId="urn:microsoft.com/office/officeart/2005/8/quickstyle/simple1" qsCatId="simple" csTypeId="urn:microsoft.com/office/officeart/2005/8/colors/accent0_1" csCatId="mainScheme" phldr="1"/>
      <dgm:spPr/>
      <dgm:t>
        <a:bodyPr/>
        <a:lstStyle/>
        <a:p>
          <a:endParaRPr lang="en-SE"/>
        </a:p>
      </dgm:t>
    </dgm:pt>
    <dgm:pt modelId="{0892CF83-61CA-43DB-A58D-010618F21956}">
      <dgm:prSet phldrT="[Text]"/>
      <dgm:spPr/>
      <dgm:t>
        <a:bodyPr/>
        <a:lstStyle/>
        <a:p>
          <a:r>
            <a:rPr lang="sv-SE">
              <a:latin typeface="Abadi Extra Light" panose="020B0204020104020204" pitchFamily="34" charset="0"/>
            </a:rPr>
            <a:t>Adel </a:t>
          </a:r>
          <a:endParaRPr lang="en-SE">
            <a:latin typeface="Abadi Extra Light" panose="020B0204020104020204" pitchFamily="34" charset="0"/>
          </a:endParaRPr>
        </a:p>
      </dgm:t>
    </dgm:pt>
    <dgm:pt modelId="{B6AA8F5F-AA5F-43EE-BA88-982318F5D0B1}" type="parTrans" cxnId="{4F63E2B9-EF95-444B-9143-1328D084ED45}">
      <dgm:prSet/>
      <dgm:spPr/>
      <dgm:t>
        <a:bodyPr/>
        <a:lstStyle/>
        <a:p>
          <a:endParaRPr lang="en-SE">
            <a:latin typeface="Abadi Extra Light" panose="020B0204020104020204" pitchFamily="34" charset="0"/>
          </a:endParaRPr>
        </a:p>
      </dgm:t>
    </dgm:pt>
    <dgm:pt modelId="{88C8A7A9-FCA9-4C52-81BD-9F1D2453ACC8}" type="sibTrans" cxnId="{4F63E2B9-EF95-444B-9143-1328D084ED45}">
      <dgm:prSet/>
      <dgm:spPr/>
      <dgm:t>
        <a:bodyPr/>
        <a:lstStyle/>
        <a:p>
          <a:endParaRPr lang="en-SE">
            <a:latin typeface="Abadi Extra Light" panose="020B0204020104020204" pitchFamily="34" charset="0"/>
          </a:endParaRPr>
        </a:p>
      </dgm:t>
    </dgm:pt>
    <dgm:pt modelId="{6DCDEBB4-999A-470F-A26B-3CCD65046BBC}">
      <dgm:prSet phldrT="[Text]"/>
      <dgm:spPr/>
      <dgm:t>
        <a:bodyPr/>
        <a:lstStyle/>
        <a:p>
          <a:r>
            <a:rPr lang="sv-SE">
              <a:latin typeface="Abadi Extra Light" panose="020B0204020104020204" pitchFamily="34" charset="0"/>
            </a:rPr>
            <a:t>Präster</a:t>
          </a:r>
          <a:endParaRPr lang="en-SE">
            <a:latin typeface="Abadi Extra Light" panose="020B0204020104020204" pitchFamily="34" charset="0"/>
          </a:endParaRPr>
        </a:p>
      </dgm:t>
    </dgm:pt>
    <dgm:pt modelId="{E9B6DBDD-F1AA-48E2-AF77-F11D24BFED43}" type="parTrans" cxnId="{1BCA5280-54A2-430B-8A55-A3BB4559A490}">
      <dgm:prSet/>
      <dgm:spPr/>
      <dgm:t>
        <a:bodyPr/>
        <a:lstStyle/>
        <a:p>
          <a:endParaRPr lang="en-SE">
            <a:latin typeface="Abadi Extra Light" panose="020B0204020104020204" pitchFamily="34" charset="0"/>
          </a:endParaRPr>
        </a:p>
      </dgm:t>
    </dgm:pt>
    <dgm:pt modelId="{98EFA94C-33DA-436D-B255-A8518E1BEC7B}" type="sibTrans" cxnId="{1BCA5280-54A2-430B-8A55-A3BB4559A490}">
      <dgm:prSet/>
      <dgm:spPr/>
      <dgm:t>
        <a:bodyPr/>
        <a:lstStyle/>
        <a:p>
          <a:endParaRPr lang="en-SE">
            <a:latin typeface="Abadi Extra Light" panose="020B0204020104020204" pitchFamily="34" charset="0"/>
          </a:endParaRPr>
        </a:p>
      </dgm:t>
    </dgm:pt>
    <dgm:pt modelId="{9DF8690A-A07B-4B60-9133-6EAD4AB6A03F}">
      <dgm:prSet phldrT="[Text]"/>
      <dgm:spPr/>
      <dgm:t>
        <a:bodyPr/>
        <a:lstStyle/>
        <a:p>
          <a:r>
            <a:rPr lang="sv-SE">
              <a:latin typeface="Abadi Extra Light" panose="020B0204020104020204" pitchFamily="34" charset="0"/>
            </a:rPr>
            <a:t>Borgare</a:t>
          </a:r>
          <a:endParaRPr lang="en-SE">
            <a:latin typeface="Abadi Extra Light" panose="020B0204020104020204" pitchFamily="34" charset="0"/>
          </a:endParaRPr>
        </a:p>
      </dgm:t>
    </dgm:pt>
    <dgm:pt modelId="{205CF7D3-8C65-4A58-AA07-0F15569AF57E}" type="parTrans" cxnId="{C5711F8B-4D37-4855-8CEE-7E20E93B8C29}">
      <dgm:prSet/>
      <dgm:spPr/>
      <dgm:t>
        <a:bodyPr/>
        <a:lstStyle/>
        <a:p>
          <a:endParaRPr lang="en-SE">
            <a:latin typeface="Abadi Extra Light" panose="020B0204020104020204" pitchFamily="34" charset="0"/>
          </a:endParaRPr>
        </a:p>
      </dgm:t>
    </dgm:pt>
    <dgm:pt modelId="{C68C55E9-AF2F-42F4-A506-6DE87BF12BE4}" type="sibTrans" cxnId="{C5711F8B-4D37-4855-8CEE-7E20E93B8C29}">
      <dgm:prSet/>
      <dgm:spPr/>
      <dgm:t>
        <a:bodyPr/>
        <a:lstStyle/>
        <a:p>
          <a:endParaRPr lang="en-SE">
            <a:latin typeface="Abadi Extra Light" panose="020B0204020104020204" pitchFamily="34" charset="0"/>
          </a:endParaRPr>
        </a:p>
      </dgm:t>
    </dgm:pt>
    <dgm:pt modelId="{A706D560-48A2-4FA7-948F-8A600A5FA29A}">
      <dgm:prSet phldrT="[Text]"/>
      <dgm:spPr/>
      <dgm:t>
        <a:bodyPr/>
        <a:lstStyle/>
        <a:p>
          <a:r>
            <a:rPr lang="sv-SE">
              <a:latin typeface="Abadi Extra Light" panose="020B0204020104020204" pitchFamily="34" charset="0"/>
            </a:rPr>
            <a:t>Bönder</a:t>
          </a:r>
          <a:endParaRPr lang="en-SE">
            <a:latin typeface="Abadi Extra Light" panose="020B0204020104020204" pitchFamily="34" charset="0"/>
          </a:endParaRPr>
        </a:p>
      </dgm:t>
    </dgm:pt>
    <dgm:pt modelId="{A6766732-DEB5-40C4-A550-08786B61EE79}" type="parTrans" cxnId="{1668A2FA-5F90-480F-9906-C06E018A782D}">
      <dgm:prSet/>
      <dgm:spPr/>
      <dgm:t>
        <a:bodyPr/>
        <a:lstStyle/>
        <a:p>
          <a:endParaRPr lang="en-SE">
            <a:latin typeface="Abadi Extra Light" panose="020B0204020104020204" pitchFamily="34" charset="0"/>
          </a:endParaRPr>
        </a:p>
      </dgm:t>
    </dgm:pt>
    <dgm:pt modelId="{77DF688B-A402-400D-9D72-6DB27B2418B6}" type="sibTrans" cxnId="{1668A2FA-5F90-480F-9906-C06E018A782D}">
      <dgm:prSet/>
      <dgm:spPr/>
      <dgm:t>
        <a:bodyPr/>
        <a:lstStyle/>
        <a:p>
          <a:endParaRPr lang="en-SE">
            <a:latin typeface="Abadi Extra Light" panose="020B0204020104020204" pitchFamily="34" charset="0"/>
          </a:endParaRPr>
        </a:p>
      </dgm:t>
    </dgm:pt>
    <dgm:pt modelId="{99CE7527-0D33-4894-87B8-DDCFCC9432C4}" type="pres">
      <dgm:prSet presAssocID="{CF21E362-50AC-4590-B634-21B09937BE28}" presName="cycle" presStyleCnt="0">
        <dgm:presLayoutVars>
          <dgm:dir/>
          <dgm:resizeHandles val="exact"/>
        </dgm:presLayoutVars>
      </dgm:prSet>
      <dgm:spPr/>
    </dgm:pt>
    <dgm:pt modelId="{F4AD5ACF-5510-414B-99B4-ACE6F68AE84F}" type="pres">
      <dgm:prSet presAssocID="{0892CF83-61CA-43DB-A58D-010618F21956}" presName="node" presStyleLbl="node1" presStyleIdx="0" presStyleCnt="4">
        <dgm:presLayoutVars>
          <dgm:bulletEnabled val="1"/>
        </dgm:presLayoutVars>
      </dgm:prSet>
      <dgm:spPr/>
    </dgm:pt>
    <dgm:pt modelId="{3FAE19C3-DC98-4737-9859-CFA59F97601C}" type="pres">
      <dgm:prSet presAssocID="{0892CF83-61CA-43DB-A58D-010618F21956}" presName="spNode" presStyleCnt="0"/>
      <dgm:spPr/>
    </dgm:pt>
    <dgm:pt modelId="{ED05BD52-F2E7-43F5-A990-0F4D192D673E}" type="pres">
      <dgm:prSet presAssocID="{88C8A7A9-FCA9-4C52-81BD-9F1D2453ACC8}" presName="sibTrans" presStyleLbl="sibTrans1D1" presStyleIdx="0" presStyleCnt="4"/>
      <dgm:spPr/>
    </dgm:pt>
    <dgm:pt modelId="{EB1D7E2F-D83B-446E-82D4-202934877164}" type="pres">
      <dgm:prSet presAssocID="{6DCDEBB4-999A-470F-A26B-3CCD65046BBC}" presName="node" presStyleLbl="node1" presStyleIdx="1" presStyleCnt="4">
        <dgm:presLayoutVars>
          <dgm:bulletEnabled val="1"/>
        </dgm:presLayoutVars>
      </dgm:prSet>
      <dgm:spPr/>
    </dgm:pt>
    <dgm:pt modelId="{447E6420-5A5E-43E0-9A78-58A2D06489BE}" type="pres">
      <dgm:prSet presAssocID="{6DCDEBB4-999A-470F-A26B-3CCD65046BBC}" presName="spNode" presStyleCnt="0"/>
      <dgm:spPr/>
    </dgm:pt>
    <dgm:pt modelId="{1CE179FB-3803-4EA1-B8B0-AC3A11AE459C}" type="pres">
      <dgm:prSet presAssocID="{98EFA94C-33DA-436D-B255-A8518E1BEC7B}" presName="sibTrans" presStyleLbl="sibTrans1D1" presStyleIdx="1" presStyleCnt="4"/>
      <dgm:spPr/>
    </dgm:pt>
    <dgm:pt modelId="{0486109E-6813-4AEA-9594-ABEF871DD3F1}" type="pres">
      <dgm:prSet presAssocID="{9DF8690A-A07B-4B60-9133-6EAD4AB6A03F}" presName="node" presStyleLbl="node1" presStyleIdx="2" presStyleCnt="4">
        <dgm:presLayoutVars>
          <dgm:bulletEnabled val="1"/>
        </dgm:presLayoutVars>
      </dgm:prSet>
      <dgm:spPr/>
    </dgm:pt>
    <dgm:pt modelId="{D323F096-A65B-46DE-8D10-BF190318D42C}" type="pres">
      <dgm:prSet presAssocID="{9DF8690A-A07B-4B60-9133-6EAD4AB6A03F}" presName="spNode" presStyleCnt="0"/>
      <dgm:spPr/>
    </dgm:pt>
    <dgm:pt modelId="{56DBBDFD-8495-4E84-809E-CD20D2423322}" type="pres">
      <dgm:prSet presAssocID="{C68C55E9-AF2F-42F4-A506-6DE87BF12BE4}" presName="sibTrans" presStyleLbl="sibTrans1D1" presStyleIdx="2" presStyleCnt="4"/>
      <dgm:spPr/>
    </dgm:pt>
    <dgm:pt modelId="{6E8154C5-2C6F-4955-BED2-9146030257F9}" type="pres">
      <dgm:prSet presAssocID="{A706D560-48A2-4FA7-948F-8A600A5FA29A}" presName="node" presStyleLbl="node1" presStyleIdx="3" presStyleCnt="4">
        <dgm:presLayoutVars>
          <dgm:bulletEnabled val="1"/>
        </dgm:presLayoutVars>
      </dgm:prSet>
      <dgm:spPr/>
    </dgm:pt>
    <dgm:pt modelId="{D79764A8-0870-4731-A5C2-4F0BD8F076CC}" type="pres">
      <dgm:prSet presAssocID="{A706D560-48A2-4FA7-948F-8A600A5FA29A}" presName="spNode" presStyleCnt="0"/>
      <dgm:spPr/>
    </dgm:pt>
    <dgm:pt modelId="{D9703F60-85A5-4056-B10D-96F1B137F40A}" type="pres">
      <dgm:prSet presAssocID="{77DF688B-A402-400D-9D72-6DB27B2418B6}" presName="sibTrans" presStyleLbl="sibTrans1D1" presStyleIdx="3" presStyleCnt="4"/>
      <dgm:spPr/>
    </dgm:pt>
  </dgm:ptLst>
  <dgm:cxnLst>
    <dgm:cxn modelId="{8E53010C-1ADF-4841-A0E6-CCAD22C9837A}" type="presOf" srcId="{88C8A7A9-FCA9-4C52-81BD-9F1D2453ACC8}" destId="{ED05BD52-F2E7-43F5-A990-0F4D192D673E}" srcOrd="0" destOrd="0" presId="urn:microsoft.com/office/officeart/2005/8/layout/cycle6"/>
    <dgm:cxn modelId="{E19C2712-A046-43AB-B860-30144C8FCCE3}" type="presOf" srcId="{6DCDEBB4-999A-470F-A26B-3CCD65046BBC}" destId="{EB1D7E2F-D83B-446E-82D4-202934877164}" srcOrd="0" destOrd="0" presId="urn:microsoft.com/office/officeart/2005/8/layout/cycle6"/>
    <dgm:cxn modelId="{C61EC61C-A765-46AD-A435-F08B277ECB47}" type="presOf" srcId="{9DF8690A-A07B-4B60-9133-6EAD4AB6A03F}" destId="{0486109E-6813-4AEA-9594-ABEF871DD3F1}" srcOrd="0" destOrd="0" presId="urn:microsoft.com/office/officeart/2005/8/layout/cycle6"/>
    <dgm:cxn modelId="{C1A17A37-FCB2-4AF5-B955-B1E9D0117E83}" type="presOf" srcId="{98EFA94C-33DA-436D-B255-A8518E1BEC7B}" destId="{1CE179FB-3803-4EA1-B8B0-AC3A11AE459C}" srcOrd="0" destOrd="0" presId="urn:microsoft.com/office/officeart/2005/8/layout/cycle6"/>
    <dgm:cxn modelId="{4AECE266-8860-4D19-9E3E-0713D4D0DD58}" type="presOf" srcId="{C68C55E9-AF2F-42F4-A506-6DE87BF12BE4}" destId="{56DBBDFD-8495-4E84-809E-CD20D2423322}" srcOrd="0" destOrd="0" presId="urn:microsoft.com/office/officeart/2005/8/layout/cycle6"/>
    <dgm:cxn modelId="{26D4E471-132E-4CB8-B1E1-E44CAD544C3A}" type="presOf" srcId="{0892CF83-61CA-43DB-A58D-010618F21956}" destId="{F4AD5ACF-5510-414B-99B4-ACE6F68AE84F}" srcOrd="0" destOrd="0" presId="urn:microsoft.com/office/officeart/2005/8/layout/cycle6"/>
    <dgm:cxn modelId="{1BCA5280-54A2-430B-8A55-A3BB4559A490}" srcId="{CF21E362-50AC-4590-B634-21B09937BE28}" destId="{6DCDEBB4-999A-470F-A26B-3CCD65046BBC}" srcOrd="1" destOrd="0" parTransId="{E9B6DBDD-F1AA-48E2-AF77-F11D24BFED43}" sibTransId="{98EFA94C-33DA-436D-B255-A8518E1BEC7B}"/>
    <dgm:cxn modelId="{C5711F8B-4D37-4855-8CEE-7E20E93B8C29}" srcId="{CF21E362-50AC-4590-B634-21B09937BE28}" destId="{9DF8690A-A07B-4B60-9133-6EAD4AB6A03F}" srcOrd="2" destOrd="0" parTransId="{205CF7D3-8C65-4A58-AA07-0F15569AF57E}" sibTransId="{C68C55E9-AF2F-42F4-A506-6DE87BF12BE4}"/>
    <dgm:cxn modelId="{4F63E2B9-EF95-444B-9143-1328D084ED45}" srcId="{CF21E362-50AC-4590-B634-21B09937BE28}" destId="{0892CF83-61CA-43DB-A58D-010618F21956}" srcOrd="0" destOrd="0" parTransId="{B6AA8F5F-AA5F-43EE-BA88-982318F5D0B1}" sibTransId="{88C8A7A9-FCA9-4C52-81BD-9F1D2453ACC8}"/>
    <dgm:cxn modelId="{DF4A04BA-E0F5-40C2-9573-B35D7B6CC55A}" type="presOf" srcId="{77DF688B-A402-400D-9D72-6DB27B2418B6}" destId="{D9703F60-85A5-4056-B10D-96F1B137F40A}" srcOrd="0" destOrd="0" presId="urn:microsoft.com/office/officeart/2005/8/layout/cycle6"/>
    <dgm:cxn modelId="{BD50D4CA-8640-42CE-9632-1F790BA46027}" type="presOf" srcId="{CF21E362-50AC-4590-B634-21B09937BE28}" destId="{99CE7527-0D33-4894-87B8-DDCFCC9432C4}" srcOrd="0" destOrd="0" presId="urn:microsoft.com/office/officeart/2005/8/layout/cycle6"/>
    <dgm:cxn modelId="{CC5B56D3-2976-4D8C-907F-FED86F1E2696}" type="presOf" srcId="{A706D560-48A2-4FA7-948F-8A600A5FA29A}" destId="{6E8154C5-2C6F-4955-BED2-9146030257F9}" srcOrd="0" destOrd="0" presId="urn:microsoft.com/office/officeart/2005/8/layout/cycle6"/>
    <dgm:cxn modelId="{1668A2FA-5F90-480F-9906-C06E018A782D}" srcId="{CF21E362-50AC-4590-B634-21B09937BE28}" destId="{A706D560-48A2-4FA7-948F-8A600A5FA29A}" srcOrd="3" destOrd="0" parTransId="{A6766732-DEB5-40C4-A550-08786B61EE79}" sibTransId="{77DF688B-A402-400D-9D72-6DB27B2418B6}"/>
    <dgm:cxn modelId="{26A7E4FD-B0AC-44C7-8C93-69A7395BB706}" type="presParOf" srcId="{99CE7527-0D33-4894-87B8-DDCFCC9432C4}" destId="{F4AD5ACF-5510-414B-99B4-ACE6F68AE84F}" srcOrd="0" destOrd="0" presId="urn:microsoft.com/office/officeart/2005/8/layout/cycle6"/>
    <dgm:cxn modelId="{07B64B4D-1771-493B-A3EC-97670A8C93B4}" type="presParOf" srcId="{99CE7527-0D33-4894-87B8-DDCFCC9432C4}" destId="{3FAE19C3-DC98-4737-9859-CFA59F97601C}" srcOrd="1" destOrd="0" presId="urn:microsoft.com/office/officeart/2005/8/layout/cycle6"/>
    <dgm:cxn modelId="{EC5100B0-0FAA-4BEE-B2A3-99D13AE22FB2}" type="presParOf" srcId="{99CE7527-0D33-4894-87B8-DDCFCC9432C4}" destId="{ED05BD52-F2E7-43F5-A990-0F4D192D673E}" srcOrd="2" destOrd="0" presId="urn:microsoft.com/office/officeart/2005/8/layout/cycle6"/>
    <dgm:cxn modelId="{F0B35428-98F4-468C-9DAA-D057D8B398C4}" type="presParOf" srcId="{99CE7527-0D33-4894-87B8-DDCFCC9432C4}" destId="{EB1D7E2F-D83B-446E-82D4-202934877164}" srcOrd="3" destOrd="0" presId="urn:microsoft.com/office/officeart/2005/8/layout/cycle6"/>
    <dgm:cxn modelId="{4D970C71-0767-41FE-B8BB-2BE2BF53CCD3}" type="presParOf" srcId="{99CE7527-0D33-4894-87B8-DDCFCC9432C4}" destId="{447E6420-5A5E-43E0-9A78-58A2D06489BE}" srcOrd="4" destOrd="0" presId="urn:microsoft.com/office/officeart/2005/8/layout/cycle6"/>
    <dgm:cxn modelId="{65D975CE-3E97-4778-A2EC-4EC48582E2B3}" type="presParOf" srcId="{99CE7527-0D33-4894-87B8-DDCFCC9432C4}" destId="{1CE179FB-3803-4EA1-B8B0-AC3A11AE459C}" srcOrd="5" destOrd="0" presId="urn:microsoft.com/office/officeart/2005/8/layout/cycle6"/>
    <dgm:cxn modelId="{C21ADDA3-1B2D-4422-8FB5-79DCF53A2DA0}" type="presParOf" srcId="{99CE7527-0D33-4894-87B8-DDCFCC9432C4}" destId="{0486109E-6813-4AEA-9594-ABEF871DD3F1}" srcOrd="6" destOrd="0" presId="urn:microsoft.com/office/officeart/2005/8/layout/cycle6"/>
    <dgm:cxn modelId="{D729987B-EFEC-44BC-970E-C7AFC2D16C8C}" type="presParOf" srcId="{99CE7527-0D33-4894-87B8-DDCFCC9432C4}" destId="{D323F096-A65B-46DE-8D10-BF190318D42C}" srcOrd="7" destOrd="0" presId="urn:microsoft.com/office/officeart/2005/8/layout/cycle6"/>
    <dgm:cxn modelId="{262C694D-EDCB-451C-893E-4110BB24C4DB}" type="presParOf" srcId="{99CE7527-0D33-4894-87B8-DDCFCC9432C4}" destId="{56DBBDFD-8495-4E84-809E-CD20D2423322}" srcOrd="8" destOrd="0" presId="urn:microsoft.com/office/officeart/2005/8/layout/cycle6"/>
    <dgm:cxn modelId="{591D2811-B925-49B9-AB31-5D98DC188714}" type="presParOf" srcId="{99CE7527-0D33-4894-87B8-DDCFCC9432C4}" destId="{6E8154C5-2C6F-4955-BED2-9146030257F9}" srcOrd="9" destOrd="0" presId="urn:microsoft.com/office/officeart/2005/8/layout/cycle6"/>
    <dgm:cxn modelId="{17BD0169-8536-4466-967A-017537C3FC42}" type="presParOf" srcId="{99CE7527-0D33-4894-87B8-DDCFCC9432C4}" destId="{D79764A8-0870-4731-A5C2-4F0BD8F076CC}" srcOrd="10" destOrd="0" presId="urn:microsoft.com/office/officeart/2005/8/layout/cycle6"/>
    <dgm:cxn modelId="{E898CE7E-71F6-422C-97F8-33DB2E011819}" type="presParOf" srcId="{99CE7527-0D33-4894-87B8-DDCFCC9432C4}" destId="{D9703F60-85A5-4056-B10D-96F1B137F40A}"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234010-C862-4275-9955-92124BDF8318}" type="doc">
      <dgm:prSet loTypeId="urn:microsoft.com/office/officeart/2005/8/layout/pyramid1" loCatId="pyramid" qsTypeId="urn:microsoft.com/office/officeart/2005/8/quickstyle/simple1" qsCatId="simple" csTypeId="urn:microsoft.com/office/officeart/2005/8/colors/accent0_1" csCatId="mainScheme" phldr="1"/>
      <dgm:spPr/>
    </dgm:pt>
    <dgm:pt modelId="{7AA0F005-4F53-4221-A138-5A0426A482C8}">
      <dgm:prSet phldrT="[Text]"/>
      <dgm:spPr/>
      <dgm:t>
        <a:bodyPr/>
        <a:lstStyle/>
        <a:p>
          <a:r>
            <a:rPr lang="sv-SE">
              <a:latin typeface="Abadi Extra Light" panose="020B0204020104020204" pitchFamily="34" charset="0"/>
            </a:rPr>
            <a:t>Överklass</a:t>
          </a:r>
          <a:endParaRPr lang="en-SE">
            <a:latin typeface="Abadi Extra Light" panose="020B0204020104020204" pitchFamily="34" charset="0"/>
          </a:endParaRPr>
        </a:p>
      </dgm:t>
    </dgm:pt>
    <dgm:pt modelId="{8016E7FA-CC1D-46EB-A9DF-A7EA128BABC5}" type="parTrans" cxnId="{BF953307-6845-45B5-80A0-9D885CEA4C38}">
      <dgm:prSet/>
      <dgm:spPr/>
      <dgm:t>
        <a:bodyPr/>
        <a:lstStyle/>
        <a:p>
          <a:endParaRPr lang="en-SE">
            <a:latin typeface="Abadi Extra Light" panose="020B0204020104020204" pitchFamily="34" charset="0"/>
          </a:endParaRPr>
        </a:p>
      </dgm:t>
    </dgm:pt>
    <dgm:pt modelId="{7FBBBEA0-F315-4DD6-82AF-4F8ADF3C1E1F}" type="sibTrans" cxnId="{BF953307-6845-45B5-80A0-9D885CEA4C38}">
      <dgm:prSet/>
      <dgm:spPr/>
      <dgm:t>
        <a:bodyPr/>
        <a:lstStyle/>
        <a:p>
          <a:endParaRPr lang="en-SE">
            <a:latin typeface="Abadi Extra Light" panose="020B0204020104020204" pitchFamily="34" charset="0"/>
          </a:endParaRPr>
        </a:p>
      </dgm:t>
    </dgm:pt>
    <dgm:pt modelId="{58F76C51-0944-4859-8060-42E4C3352574}">
      <dgm:prSet phldrT="[Text]"/>
      <dgm:spPr/>
      <dgm:t>
        <a:bodyPr/>
        <a:lstStyle/>
        <a:p>
          <a:r>
            <a:rPr lang="sv-SE">
              <a:latin typeface="Abadi Extra Light" panose="020B0204020104020204" pitchFamily="34" charset="0"/>
            </a:rPr>
            <a:t>Medelklass</a:t>
          </a:r>
          <a:endParaRPr lang="en-SE">
            <a:latin typeface="Abadi Extra Light" panose="020B0204020104020204" pitchFamily="34" charset="0"/>
          </a:endParaRPr>
        </a:p>
      </dgm:t>
    </dgm:pt>
    <dgm:pt modelId="{30BCDEEE-35C0-4458-B48A-7E93A762F9A4}" type="parTrans" cxnId="{11DE0CB5-D301-45E3-82D7-FD6E2C669FD4}">
      <dgm:prSet/>
      <dgm:spPr/>
      <dgm:t>
        <a:bodyPr/>
        <a:lstStyle/>
        <a:p>
          <a:endParaRPr lang="en-SE">
            <a:latin typeface="Abadi Extra Light" panose="020B0204020104020204" pitchFamily="34" charset="0"/>
          </a:endParaRPr>
        </a:p>
      </dgm:t>
    </dgm:pt>
    <dgm:pt modelId="{3E51D8CE-A7B9-4F7F-9F7B-11BE8199A65C}" type="sibTrans" cxnId="{11DE0CB5-D301-45E3-82D7-FD6E2C669FD4}">
      <dgm:prSet/>
      <dgm:spPr/>
      <dgm:t>
        <a:bodyPr/>
        <a:lstStyle/>
        <a:p>
          <a:endParaRPr lang="en-SE">
            <a:latin typeface="Abadi Extra Light" panose="020B0204020104020204" pitchFamily="34" charset="0"/>
          </a:endParaRPr>
        </a:p>
      </dgm:t>
    </dgm:pt>
    <dgm:pt modelId="{3812CABD-D681-4A34-AD39-5B63C38FD339}">
      <dgm:prSet phldrT="[Text]"/>
      <dgm:spPr/>
      <dgm:t>
        <a:bodyPr/>
        <a:lstStyle/>
        <a:p>
          <a:r>
            <a:rPr lang="sv-SE">
              <a:latin typeface="Abadi Extra Light" panose="020B0204020104020204" pitchFamily="34" charset="0"/>
            </a:rPr>
            <a:t>Arbetarklass</a:t>
          </a:r>
          <a:endParaRPr lang="en-SE">
            <a:latin typeface="Abadi Extra Light" panose="020B0204020104020204" pitchFamily="34" charset="0"/>
          </a:endParaRPr>
        </a:p>
      </dgm:t>
    </dgm:pt>
    <dgm:pt modelId="{540B321A-5A01-4199-8569-41E91F49EB79}" type="parTrans" cxnId="{48855840-5A51-4E8A-AF03-241BE6BD93C3}">
      <dgm:prSet/>
      <dgm:spPr/>
      <dgm:t>
        <a:bodyPr/>
        <a:lstStyle/>
        <a:p>
          <a:endParaRPr lang="en-SE">
            <a:latin typeface="Abadi Extra Light" panose="020B0204020104020204" pitchFamily="34" charset="0"/>
          </a:endParaRPr>
        </a:p>
      </dgm:t>
    </dgm:pt>
    <dgm:pt modelId="{9975889F-FBA8-417E-AB46-13ED766FBE76}" type="sibTrans" cxnId="{48855840-5A51-4E8A-AF03-241BE6BD93C3}">
      <dgm:prSet/>
      <dgm:spPr/>
      <dgm:t>
        <a:bodyPr/>
        <a:lstStyle/>
        <a:p>
          <a:endParaRPr lang="en-SE">
            <a:latin typeface="Abadi Extra Light" panose="020B0204020104020204" pitchFamily="34" charset="0"/>
          </a:endParaRPr>
        </a:p>
      </dgm:t>
    </dgm:pt>
    <dgm:pt modelId="{CE341FE7-BDA1-44C0-AAA8-79AC447FFB67}" type="pres">
      <dgm:prSet presAssocID="{79234010-C862-4275-9955-92124BDF8318}" presName="Name0" presStyleCnt="0">
        <dgm:presLayoutVars>
          <dgm:dir/>
          <dgm:animLvl val="lvl"/>
          <dgm:resizeHandles val="exact"/>
        </dgm:presLayoutVars>
      </dgm:prSet>
      <dgm:spPr/>
    </dgm:pt>
    <dgm:pt modelId="{EBFB33EA-1515-4CA2-85F9-71975EF8E84A}" type="pres">
      <dgm:prSet presAssocID="{7AA0F005-4F53-4221-A138-5A0426A482C8}" presName="Name8" presStyleCnt="0"/>
      <dgm:spPr/>
    </dgm:pt>
    <dgm:pt modelId="{15FB8558-B67B-447C-A480-EDE2B1A04420}" type="pres">
      <dgm:prSet presAssocID="{7AA0F005-4F53-4221-A138-5A0426A482C8}" presName="level" presStyleLbl="node1" presStyleIdx="0" presStyleCnt="3">
        <dgm:presLayoutVars>
          <dgm:chMax val="1"/>
          <dgm:bulletEnabled val="1"/>
        </dgm:presLayoutVars>
      </dgm:prSet>
      <dgm:spPr/>
    </dgm:pt>
    <dgm:pt modelId="{804E2FCD-049F-44E7-BB0F-B0FC53A87D36}" type="pres">
      <dgm:prSet presAssocID="{7AA0F005-4F53-4221-A138-5A0426A482C8}" presName="levelTx" presStyleLbl="revTx" presStyleIdx="0" presStyleCnt="0">
        <dgm:presLayoutVars>
          <dgm:chMax val="1"/>
          <dgm:bulletEnabled val="1"/>
        </dgm:presLayoutVars>
      </dgm:prSet>
      <dgm:spPr/>
    </dgm:pt>
    <dgm:pt modelId="{64C3EA21-DC8C-4B7A-A480-92105E0C7F89}" type="pres">
      <dgm:prSet presAssocID="{58F76C51-0944-4859-8060-42E4C3352574}" presName="Name8" presStyleCnt="0"/>
      <dgm:spPr/>
    </dgm:pt>
    <dgm:pt modelId="{DAB894C3-14EC-45F0-9ED5-AF8A1624EA67}" type="pres">
      <dgm:prSet presAssocID="{58F76C51-0944-4859-8060-42E4C3352574}" presName="level" presStyleLbl="node1" presStyleIdx="1" presStyleCnt="3">
        <dgm:presLayoutVars>
          <dgm:chMax val="1"/>
          <dgm:bulletEnabled val="1"/>
        </dgm:presLayoutVars>
      </dgm:prSet>
      <dgm:spPr/>
    </dgm:pt>
    <dgm:pt modelId="{425991C4-53A3-449A-888B-5833D658BE98}" type="pres">
      <dgm:prSet presAssocID="{58F76C51-0944-4859-8060-42E4C3352574}" presName="levelTx" presStyleLbl="revTx" presStyleIdx="0" presStyleCnt="0">
        <dgm:presLayoutVars>
          <dgm:chMax val="1"/>
          <dgm:bulletEnabled val="1"/>
        </dgm:presLayoutVars>
      </dgm:prSet>
      <dgm:spPr/>
    </dgm:pt>
    <dgm:pt modelId="{3DB93222-8936-4C01-9D52-3168FFE6FD4C}" type="pres">
      <dgm:prSet presAssocID="{3812CABD-D681-4A34-AD39-5B63C38FD339}" presName="Name8" presStyleCnt="0"/>
      <dgm:spPr/>
    </dgm:pt>
    <dgm:pt modelId="{EF4ADF13-C368-41BD-936A-0F3674962987}" type="pres">
      <dgm:prSet presAssocID="{3812CABD-D681-4A34-AD39-5B63C38FD339}" presName="level" presStyleLbl="node1" presStyleIdx="2" presStyleCnt="3">
        <dgm:presLayoutVars>
          <dgm:chMax val="1"/>
          <dgm:bulletEnabled val="1"/>
        </dgm:presLayoutVars>
      </dgm:prSet>
      <dgm:spPr/>
    </dgm:pt>
    <dgm:pt modelId="{46A3B047-9D9B-4BB4-87F3-7D6FF612C291}" type="pres">
      <dgm:prSet presAssocID="{3812CABD-D681-4A34-AD39-5B63C38FD339}" presName="levelTx" presStyleLbl="revTx" presStyleIdx="0" presStyleCnt="0">
        <dgm:presLayoutVars>
          <dgm:chMax val="1"/>
          <dgm:bulletEnabled val="1"/>
        </dgm:presLayoutVars>
      </dgm:prSet>
      <dgm:spPr/>
    </dgm:pt>
  </dgm:ptLst>
  <dgm:cxnLst>
    <dgm:cxn modelId="{BF953307-6845-45B5-80A0-9D885CEA4C38}" srcId="{79234010-C862-4275-9955-92124BDF8318}" destId="{7AA0F005-4F53-4221-A138-5A0426A482C8}" srcOrd="0" destOrd="0" parTransId="{8016E7FA-CC1D-46EB-A9DF-A7EA128BABC5}" sibTransId="{7FBBBEA0-F315-4DD6-82AF-4F8ADF3C1E1F}"/>
    <dgm:cxn modelId="{CA3B6321-C193-4929-BF24-0B4010C069DB}" type="presOf" srcId="{58F76C51-0944-4859-8060-42E4C3352574}" destId="{DAB894C3-14EC-45F0-9ED5-AF8A1624EA67}" srcOrd="0" destOrd="0" presId="urn:microsoft.com/office/officeart/2005/8/layout/pyramid1"/>
    <dgm:cxn modelId="{48855840-5A51-4E8A-AF03-241BE6BD93C3}" srcId="{79234010-C862-4275-9955-92124BDF8318}" destId="{3812CABD-D681-4A34-AD39-5B63C38FD339}" srcOrd="2" destOrd="0" parTransId="{540B321A-5A01-4199-8569-41E91F49EB79}" sibTransId="{9975889F-FBA8-417E-AB46-13ED766FBE76}"/>
    <dgm:cxn modelId="{F4D6CA54-0D26-4359-A91B-59230F9C8204}" type="presOf" srcId="{58F76C51-0944-4859-8060-42E4C3352574}" destId="{425991C4-53A3-449A-888B-5833D658BE98}" srcOrd="1" destOrd="0" presId="urn:microsoft.com/office/officeart/2005/8/layout/pyramid1"/>
    <dgm:cxn modelId="{E0F6BD7B-701D-4800-8A57-496414764301}" type="presOf" srcId="{79234010-C862-4275-9955-92124BDF8318}" destId="{CE341FE7-BDA1-44C0-AAA8-79AC447FFB67}" srcOrd="0" destOrd="0" presId="urn:microsoft.com/office/officeart/2005/8/layout/pyramid1"/>
    <dgm:cxn modelId="{22C98A9B-69E0-4493-8084-4F4E21E5FB30}" type="presOf" srcId="{3812CABD-D681-4A34-AD39-5B63C38FD339}" destId="{46A3B047-9D9B-4BB4-87F3-7D6FF612C291}" srcOrd="1" destOrd="0" presId="urn:microsoft.com/office/officeart/2005/8/layout/pyramid1"/>
    <dgm:cxn modelId="{11DE0CB5-D301-45E3-82D7-FD6E2C669FD4}" srcId="{79234010-C862-4275-9955-92124BDF8318}" destId="{58F76C51-0944-4859-8060-42E4C3352574}" srcOrd="1" destOrd="0" parTransId="{30BCDEEE-35C0-4458-B48A-7E93A762F9A4}" sibTransId="{3E51D8CE-A7B9-4F7F-9F7B-11BE8199A65C}"/>
    <dgm:cxn modelId="{BA96A9C0-02A6-4100-AF2A-A5F06AF6A289}" type="presOf" srcId="{7AA0F005-4F53-4221-A138-5A0426A482C8}" destId="{804E2FCD-049F-44E7-BB0F-B0FC53A87D36}" srcOrd="1" destOrd="0" presId="urn:microsoft.com/office/officeart/2005/8/layout/pyramid1"/>
    <dgm:cxn modelId="{CD9447D8-1AD7-4AA1-A8C1-73FB97D14750}" type="presOf" srcId="{7AA0F005-4F53-4221-A138-5A0426A482C8}" destId="{15FB8558-B67B-447C-A480-EDE2B1A04420}" srcOrd="0" destOrd="0" presId="urn:microsoft.com/office/officeart/2005/8/layout/pyramid1"/>
    <dgm:cxn modelId="{AAA7BADB-D3E3-4F00-8198-42256620F79B}" type="presOf" srcId="{3812CABD-D681-4A34-AD39-5B63C38FD339}" destId="{EF4ADF13-C368-41BD-936A-0F3674962987}" srcOrd="0" destOrd="0" presId="urn:microsoft.com/office/officeart/2005/8/layout/pyramid1"/>
    <dgm:cxn modelId="{65882909-E583-4073-A404-58D1981FA1BA}" type="presParOf" srcId="{CE341FE7-BDA1-44C0-AAA8-79AC447FFB67}" destId="{EBFB33EA-1515-4CA2-85F9-71975EF8E84A}" srcOrd="0" destOrd="0" presId="urn:microsoft.com/office/officeart/2005/8/layout/pyramid1"/>
    <dgm:cxn modelId="{F7E6FB6C-5F42-4501-849A-FF1EEDC282A4}" type="presParOf" srcId="{EBFB33EA-1515-4CA2-85F9-71975EF8E84A}" destId="{15FB8558-B67B-447C-A480-EDE2B1A04420}" srcOrd="0" destOrd="0" presId="urn:microsoft.com/office/officeart/2005/8/layout/pyramid1"/>
    <dgm:cxn modelId="{9AB5CA4A-9FB8-472D-9A8E-5266E1603C3F}" type="presParOf" srcId="{EBFB33EA-1515-4CA2-85F9-71975EF8E84A}" destId="{804E2FCD-049F-44E7-BB0F-B0FC53A87D36}" srcOrd="1" destOrd="0" presId="urn:microsoft.com/office/officeart/2005/8/layout/pyramid1"/>
    <dgm:cxn modelId="{132B0A83-FF8A-46F9-98E3-B168BDF8CD90}" type="presParOf" srcId="{CE341FE7-BDA1-44C0-AAA8-79AC447FFB67}" destId="{64C3EA21-DC8C-4B7A-A480-92105E0C7F89}" srcOrd="1" destOrd="0" presId="urn:microsoft.com/office/officeart/2005/8/layout/pyramid1"/>
    <dgm:cxn modelId="{2C44D337-5490-404F-87EF-2A2F73D67167}" type="presParOf" srcId="{64C3EA21-DC8C-4B7A-A480-92105E0C7F89}" destId="{DAB894C3-14EC-45F0-9ED5-AF8A1624EA67}" srcOrd="0" destOrd="0" presId="urn:microsoft.com/office/officeart/2005/8/layout/pyramid1"/>
    <dgm:cxn modelId="{1499A9B9-3B90-418B-8068-B93202821BDC}" type="presParOf" srcId="{64C3EA21-DC8C-4B7A-A480-92105E0C7F89}" destId="{425991C4-53A3-449A-888B-5833D658BE98}" srcOrd="1" destOrd="0" presId="urn:microsoft.com/office/officeart/2005/8/layout/pyramid1"/>
    <dgm:cxn modelId="{1E4C0555-8D68-4B76-91B2-873D33AF3345}" type="presParOf" srcId="{CE341FE7-BDA1-44C0-AAA8-79AC447FFB67}" destId="{3DB93222-8936-4C01-9D52-3168FFE6FD4C}" srcOrd="2" destOrd="0" presId="urn:microsoft.com/office/officeart/2005/8/layout/pyramid1"/>
    <dgm:cxn modelId="{370DFFF3-C83D-4B99-8501-095DF2CC6F05}" type="presParOf" srcId="{3DB93222-8936-4C01-9D52-3168FFE6FD4C}" destId="{EF4ADF13-C368-41BD-936A-0F3674962987}" srcOrd="0" destOrd="0" presId="urn:microsoft.com/office/officeart/2005/8/layout/pyramid1"/>
    <dgm:cxn modelId="{385DA317-10AD-4F79-AD35-B49B31B7F854}" type="presParOf" srcId="{3DB93222-8936-4C01-9D52-3168FFE6FD4C}" destId="{46A3B047-9D9B-4BB4-87F3-7D6FF612C291}"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D5ACF-5510-414B-99B4-ACE6F68AE84F}">
      <dsp:nvSpPr>
        <dsp:cNvPr id="0" name=""/>
        <dsp:cNvSpPr/>
      </dsp:nvSpPr>
      <dsp:spPr>
        <a:xfrm>
          <a:off x="1892249" y="931"/>
          <a:ext cx="1328069" cy="86324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a:latin typeface="Abadi Extra Light" panose="020B0204020104020204" pitchFamily="34" charset="0"/>
            </a:rPr>
            <a:t>Adel </a:t>
          </a:r>
          <a:endParaRPr lang="en-SE" sz="2500" kern="1200">
            <a:latin typeface="Abadi Extra Light" panose="020B0204020104020204" pitchFamily="34" charset="0"/>
          </a:endParaRPr>
        </a:p>
      </dsp:txBody>
      <dsp:txXfrm>
        <a:off x="1934389" y="43071"/>
        <a:ext cx="1243789" cy="778965"/>
      </dsp:txXfrm>
    </dsp:sp>
    <dsp:sp modelId="{ED05BD52-F2E7-43F5-A990-0F4D192D673E}">
      <dsp:nvSpPr>
        <dsp:cNvPr id="0" name=""/>
        <dsp:cNvSpPr/>
      </dsp:nvSpPr>
      <dsp:spPr>
        <a:xfrm>
          <a:off x="1130116" y="432554"/>
          <a:ext cx="2852335" cy="2852335"/>
        </a:xfrm>
        <a:custGeom>
          <a:avLst/>
          <a:gdLst/>
          <a:ahLst/>
          <a:cxnLst/>
          <a:rect l="0" t="0" r="0" b="0"/>
          <a:pathLst>
            <a:path>
              <a:moveTo>
                <a:pt x="2099769" y="169101"/>
              </a:moveTo>
              <a:arcTo wR="1426167" hR="1426167" stAng="17891082" swAng="262581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1D7E2F-D83B-446E-82D4-202934877164}">
      <dsp:nvSpPr>
        <dsp:cNvPr id="0" name=""/>
        <dsp:cNvSpPr/>
      </dsp:nvSpPr>
      <dsp:spPr>
        <a:xfrm>
          <a:off x="3318417" y="1427099"/>
          <a:ext cx="1328069" cy="86324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a:latin typeface="Abadi Extra Light" panose="020B0204020104020204" pitchFamily="34" charset="0"/>
            </a:rPr>
            <a:t>Präster</a:t>
          </a:r>
          <a:endParaRPr lang="en-SE" sz="2500" kern="1200">
            <a:latin typeface="Abadi Extra Light" panose="020B0204020104020204" pitchFamily="34" charset="0"/>
          </a:endParaRPr>
        </a:p>
      </dsp:txBody>
      <dsp:txXfrm>
        <a:off x="3360557" y="1469239"/>
        <a:ext cx="1243789" cy="778965"/>
      </dsp:txXfrm>
    </dsp:sp>
    <dsp:sp modelId="{1CE179FB-3803-4EA1-B8B0-AC3A11AE459C}">
      <dsp:nvSpPr>
        <dsp:cNvPr id="0" name=""/>
        <dsp:cNvSpPr/>
      </dsp:nvSpPr>
      <dsp:spPr>
        <a:xfrm>
          <a:off x="1130116" y="432554"/>
          <a:ext cx="2852335" cy="2852335"/>
        </a:xfrm>
        <a:custGeom>
          <a:avLst/>
          <a:gdLst/>
          <a:ahLst/>
          <a:cxnLst/>
          <a:rect l="0" t="0" r="0" b="0"/>
          <a:pathLst>
            <a:path>
              <a:moveTo>
                <a:pt x="2782136" y="1868101"/>
              </a:moveTo>
              <a:arcTo wR="1426167" hR="1426167" stAng="1083101" swAng="262581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86109E-6813-4AEA-9594-ABEF871DD3F1}">
      <dsp:nvSpPr>
        <dsp:cNvPr id="0" name=""/>
        <dsp:cNvSpPr/>
      </dsp:nvSpPr>
      <dsp:spPr>
        <a:xfrm>
          <a:off x="1892249" y="2853267"/>
          <a:ext cx="1328069" cy="86324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a:latin typeface="Abadi Extra Light" panose="020B0204020104020204" pitchFamily="34" charset="0"/>
            </a:rPr>
            <a:t>Borgare</a:t>
          </a:r>
          <a:endParaRPr lang="en-SE" sz="2500" kern="1200">
            <a:latin typeface="Abadi Extra Light" panose="020B0204020104020204" pitchFamily="34" charset="0"/>
          </a:endParaRPr>
        </a:p>
      </dsp:txBody>
      <dsp:txXfrm>
        <a:off x="1934389" y="2895407"/>
        <a:ext cx="1243789" cy="778965"/>
      </dsp:txXfrm>
    </dsp:sp>
    <dsp:sp modelId="{56DBBDFD-8495-4E84-809E-CD20D2423322}">
      <dsp:nvSpPr>
        <dsp:cNvPr id="0" name=""/>
        <dsp:cNvSpPr/>
      </dsp:nvSpPr>
      <dsp:spPr>
        <a:xfrm>
          <a:off x="1130116" y="432554"/>
          <a:ext cx="2852335" cy="2852335"/>
        </a:xfrm>
        <a:custGeom>
          <a:avLst/>
          <a:gdLst/>
          <a:ahLst/>
          <a:cxnLst/>
          <a:rect l="0" t="0" r="0" b="0"/>
          <a:pathLst>
            <a:path>
              <a:moveTo>
                <a:pt x="752566" y="2683234"/>
              </a:moveTo>
              <a:arcTo wR="1426167" hR="1426167" stAng="7091082" swAng="262581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8154C5-2C6F-4955-BED2-9146030257F9}">
      <dsp:nvSpPr>
        <dsp:cNvPr id="0" name=""/>
        <dsp:cNvSpPr/>
      </dsp:nvSpPr>
      <dsp:spPr>
        <a:xfrm>
          <a:off x="466081" y="1427099"/>
          <a:ext cx="1328069" cy="86324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a:latin typeface="Abadi Extra Light" panose="020B0204020104020204" pitchFamily="34" charset="0"/>
            </a:rPr>
            <a:t>Bönder</a:t>
          </a:r>
          <a:endParaRPr lang="en-SE" sz="2500" kern="1200">
            <a:latin typeface="Abadi Extra Light" panose="020B0204020104020204" pitchFamily="34" charset="0"/>
          </a:endParaRPr>
        </a:p>
      </dsp:txBody>
      <dsp:txXfrm>
        <a:off x="508221" y="1469239"/>
        <a:ext cx="1243789" cy="778965"/>
      </dsp:txXfrm>
    </dsp:sp>
    <dsp:sp modelId="{D9703F60-85A5-4056-B10D-96F1B137F40A}">
      <dsp:nvSpPr>
        <dsp:cNvPr id="0" name=""/>
        <dsp:cNvSpPr/>
      </dsp:nvSpPr>
      <dsp:spPr>
        <a:xfrm>
          <a:off x="1130116" y="432554"/>
          <a:ext cx="2852335" cy="2852335"/>
        </a:xfrm>
        <a:custGeom>
          <a:avLst/>
          <a:gdLst/>
          <a:ahLst/>
          <a:cxnLst/>
          <a:rect l="0" t="0" r="0" b="0"/>
          <a:pathLst>
            <a:path>
              <a:moveTo>
                <a:pt x="70199" y="984234"/>
              </a:moveTo>
              <a:arcTo wR="1426167" hR="1426167" stAng="11883101" swAng="262581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B8558-B67B-447C-A480-EDE2B1A04420}">
      <dsp:nvSpPr>
        <dsp:cNvPr id="0" name=""/>
        <dsp:cNvSpPr/>
      </dsp:nvSpPr>
      <dsp:spPr>
        <a:xfrm>
          <a:off x="1392154" y="0"/>
          <a:ext cx="1392154" cy="1479175"/>
        </a:xfrm>
        <a:prstGeom prst="trapezoid">
          <a:avLst>
            <a:gd name="adj" fmla="val 5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sv-SE" sz="2700" kern="1200">
              <a:latin typeface="Abadi Extra Light" panose="020B0204020104020204" pitchFamily="34" charset="0"/>
            </a:rPr>
            <a:t>Överklass</a:t>
          </a:r>
          <a:endParaRPr lang="en-SE" sz="2700" kern="1200">
            <a:latin typeface="Abadi Extra Light" panose="020B0204020104020204" pitchFamily="34" charset="0"/>
          </a:endParaRPr>
        </a:p>
      </dsp:txBody>
      <dsp:txXfrm>
        <a:off x="1392154" y="0"/>
        <a:ext cx="1392154" cy="1479175"/>
      </dsp:txXfrm>
    </dsp:sp>
    <dsp:sp modelId="{DAB894C3-14EC-45F0-9ED5-AF8A1624EA67}">
      <dsp:nvSpPr>
        <dsp:cNvPr id="0" name=""/>
        <dsp:cNvSpPr/>
      </dsp:nvSpPr>
      <dsp:spPr>
        <a:xfrm>
          <a:off x="696077" y="1479175"/>
          <a:ext cx="2784309" cy="1479175"/>
        </a:xfrm>
        <a:prstGeom prst="trapezoid">
          <a:avLst>
            <a:gd name="adj" fmla="val 47058"/>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sv-SE" sz="2700" kern="1200">
              <a:latin typeface="Abadi Extra Light" panose="020B0204020104020204" pitchFamily="34" charset="0"/>
            </a:rPr>
            <a:t>Medelklass</a:t>
          </a:r>
          <a:endParaRPr lang="en-SE" sz="2700" kern="1200">
            <a:latin typeface="Abadi Extra Light" panose="020B0204020104020204" pitchFamily="34" charset="0"/>
          </a:endParaRPr>
        </a:p>
      </dsp:txBody>
      <dsp:txXfrm>
        <a:off x="1183331" y="1479175"/>
        <a:ext cx="1809801" cy="1479175"/>
      </dsp:txXfrm>
    </dsp:sp>
    <dsp:sp modelId="{EF4ADF13-C368-41BD-936A-0F3674962987}">
      <dsp:nvSpPr>
        <dsp:cNvPr id="0" name=""/>
        <dsp:cNvSpPr/>
      </dsp:nvSpPr>
      <dsp:spPr>
        <a:xfrm>
          <a:off x="0" y="2958350"/>
          <a:ext cx="4176464" cy="1479175"/>
        </a:xfrm>
        <a:prstGeom prst="trapezoid">
          <a:avLst>
            <a:gd name="adj" fmla="val 47058"/>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sv-SE" sz="2700" kern="1200">
              <a:latin typeface="Abadi Extra Light" panose="020B0204020104020204" pitchFamily="34" charset="0"/>
            </a:rPr>
            <a:t>Arbetarklass</a:t>
          </a:r>
          <a:endParaRPr lang="en-SE" sz="2700" kern="1200">
            <a:latin typeface="Abadi Extra Light" panose="020B0204020104020204" pitchFamily="34" charset="0"/>
          </a:endParaRPr>
        </a:p>
      </dsp:txBody>
      <dsp:txXfrm>
        <a:off x="730881" y="2958350"/>
        <a:ext cx="2714701" cy="147917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2C20C-8577-49B2-B318-E616973BF44C}" type="datetimeFigureOut">
              <a:rPr lang="en-SE" smtClean="0"/>
              <a:t>2023-08-24</a:t>
            </a:fld>
            <a:endParaRPr lang="en-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B4179-BF05-47BD-A181-F4292FF61C32}" type="slidenum">
              <a:rPr lang="en-SE" smtClean="0"/>
              <a:t>‹#›</a:t>
            </a:fld>
            <a:endParaRPr lang="en-SE"/>
          </a:p>
        </p:txBody>
      </p:sp>
    </p:spTree>
    <p:extLst>
      <p:ext uri="{BB962C8B-B14F-4D97-AF65-F5344CB8AC3E}">
        <p14:creationId xmlns:p14="http://schemas.microsoft.com/office/powerpoint/2010/main" val="106447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e64af3dcd5_0_44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e64af3dcd5_0_44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222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SE"/>
          </a:p>
        </p:txBody>
      </p:sp>
      <p:sp>
        <p:nvSpPr>
          <p:cNvPr id="4" name="Platshållare för bildnummer 3"/>
          <p:cNvSpPr>
            <a:spLocks noGrp="1"/>
          </p:cNvSpPr>
          <p:nvPr>
            <p:ph type="sldNum" sz="quarter" idx="5"/>
          </p:nvPr>
        </p:nvSpPr>
        <p:spPr/>
        <p:txBody>
          <a:bodyPr/>
          <a:lstStyle/>
          <a:p>
            <a:fld id="{8E7B4179-BF05-47BD-A181-F4292FF61C32}" type="slidenum">
              <a:rPr lang="en-SE" smtClean="0"/>
              <a:t>14</a:t>
            </a:fld>
            <a:endParaRPr lang="en-SE"/>
          </a:p>
        </p:txBody>
      </p:sp>
    </p:spTree>
    <p:extLst>
      <p:ext uri="{BB962C8B-B14F-4D97-AF65-F5344CB8AC3E}">
        <p14:creationId xmlns:p14="http://schemas.microsoft.com/office/powerpoint/2010/main" val="374084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6F0998E1-6CE2-477D-8B66-4A2D95B66C59}" type="datetimeFigureOut">
              <a:rPr lang="sv-SE" smtClean="0"/>
              <a:pPr/>
              <a:t>2023-08-24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152943F-EAB1-47B2-939C-3D348D852477}"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F0998E1-6CE2-477D-8B66-4A2D95B66C59}" type="datetimeFigureOut">
              <a:rPr lang="sv-SE" smtClean="0"/>
              <a:pPr/>
              <a:t>2023-08-24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152943F-EAB1-47B2-939C-3D348D852477}"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F0998E1-6CE2-477D-8B66-4A2D95B66C59}" type="datetimeFigureOut">
              <a:rPr lang="sv-SE" smtClean="0"/>
              <a:pPr/>
              <a:t>2023-08-24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152943F-EAB1-47B2-939C-3D348D852477}"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F0998E1-6CE2-477D-8B66-4A2D95B66C59}" type="datetimeFigureOut">
              <a:rPr lang="sv-SE" smtClean="0"/>
              <a:pPr/>
              <a:t>2023-08-24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152943F-EAB1-47B2-939C-3D348D852477}"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6F0998E1-6CE2-477D-8B66-4A2D95B66C59}" type="datetimeFigureOut">
              <a:rPr lang="sv-SE" smtClean="0"/>
              <a:pPr/>
              <a:t>2023-08-24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152943F-EAB1-47B2-939C-3D348D852477}"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6F0998E1-6CE2-477D-8B66-4A2D95B66C59}" type="datetimeFigureOut">
              <a:rPr lang="sv-SE" smtClean="0"/>
              <a:pPr/>
              <a:t>2023-08-24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152943F-EAB1-47B2-939C-3D348D852477}"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6F0998E1-6CE2-477D-8B66-4A2D95B66C59}" type="datetimeFigureOut">
              <a:rPr lang="sv-SE" smtClean="0"/>
              <a:pPr/>
              <a:t>2023-08-24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152943F-EAB1-47B2-939C-3D348D852477}"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6F0998E1-6CE2-477D-8B66-4A2D95B66C59}" type="datetimeFigureOut">
              <a:rPr lang="sv-SE" smtClean="0"/>
              <a:pPr/>
              <a:t>2023-08-24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152943F-EAB1-47B2-939C-3D348D852477}"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F0998E1-6CE2-477D-8B66-4A2D95B66C59}" type="datetimeFigureOut">
              <a:rPr lang="sv-SE" smtClean="0"/>
              <a:pPr/>
              <a:t>2023-08-24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152943F-EAB1-47B2-939C-3D348D852477}"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6F0998E1-6CE2-477D-8B66-4A2D95B66C59}" type="datetimeFigureOut">
              <a:rPr lang="sv-SE" smtClean="0"/>
              <a:pPr/>
              <a:t>2023-08-24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152943F-EAB1-47B2-939C-3D348D852477}"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6F0998E1-6CE2-477D-8B66-4A2D95B66C59}" type="datetimeFigureOut">
              <a:rPr lang="sv-SE" smtClean="0"/>
              <a:pPr/>
              <a:t>2023-08-24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152943F-EAB1-47B2-939C-3D348D852477}"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998E1-6CE2-477D-8B66-4A2D95B66C59}" type="datetimeFigureOut">
              <a:rPr lang="sv-SE" smtClean="0"/>
              <a:pPr/>
              <a:t>2023-08-24</a:t>
            </a:fld>
            <a:endParaRPr lang="sv-SE"/>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2943F-EAB1-47B2-939C-3D348D852477}"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6561F1E-54C2-4325-BBFC-F403A5F46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072"/>
            <a:ext cx="12192000" cy="394208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27F4B502-E1AC-48F3-80DD-23B4AE3F8396}"/>
              </a:ext>
            </a:extLst>
          </p:cNvPr>
          <p:cNvSpPr txBox="1"/>
          <p:nvPr/>
        </p:nvSpPr>
        <p:spPr>
          <a:xfrm>
            <a:off x="2351584" y="4509120"/>
            <a:ext cx="9721080" cy="1015663"/>
          </a:xfrm>
          <a:prstGeom prst="rect">
            <a:avLst/>
          </a:prstGeom>
          <a:solidFill>
            <a:schemeClr val="tx1"/>
          </a:solidFill>
        </p:spPr>
        <p:txBody>
          <a:bodyPr wrap="square" rtlCol="0">
            <a:spAutoFit/>
          </a:bodyPr>
          <a:lstStyle/>
          <a:p>
            <a:pPr algn="ctr"/>
            <a:r>
              <a:rPr lang="sv-SE" sz="6000">
                <a:solidFill>
                  <a:schemeClr val="bg1"/>
                </a:solidFill>
                <a:latin typeface="Abadi Extra Light" panose="020B0204020104020204" pitchFamily="34" charset="0"/>
              </a:rPr>
              <a:t>Människosyn under 1800-talet</a:t>
            </a:r>
            <a:endParaRPr lang="en-SE" sz="600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3436421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2266" t="20625" r="17382" b="10000"/>
          <a:stretch>
            <a:fillRect/>
          </a:stretch>
        </p:blipFill>
        <p:spPr bwMode="auto">
          <a:xfrm>
            <a:off x="506509" y="3216567"/>
            <a:ext cx="4226318" cy="3036370"/>
          </a:xfrm>
          <a:prstGeom prst="rect">
            <a:avLst/>
          </a:prstGeom>
          <a:noFill/>
          <a:ln w="9525">
            <a:noFill/>
            <a:miter lim="800000"/>
            <a:headEnd/>
            <a:tailEnd/>
          </a:ln>
        </p:spPr>
      </p:pic>
      <p:sp>
        <p:nvSpPr>
          <p:cNvPr id="4" name="Rektangel 3">
            <a:extLst>
              <a:ext uri="{FF2B5EF4-FFF2-40B4-BE49-F238E27FC236}">
                <a16:creationId xmlns:a16="http://schemas.microsoft.com/office/drawing/2014/main" id="{470F3052-8F51-473F-9187-20E16BAEFDD0}"/>
              </a:ext>
            </a:extLst>
          </p:cNvPr>
          <p:cNvSpPr/>
          <p:nvPr/>
        </p:nvSpPr>
        <p:spPr>
          <a:xfrm>
            <a:off x="5231903" y="728721"/>
            <a:ext cx="6818607" cy="830997"/>
          </a:xfrm>
          <a:prstGeom prst="rect">
            <a:avLst/>
          </a:prstGeom>
          <a:solidFill>
            <a:schemeClr val="tx1"/>
          </a:solidFill>
        </p:spPr>
        <p:txBody>
          <a:bodyPr wrap="square">
            <a:spAutoFit/>
          </a:bodyPr>
          <a:lstStyle/>
          <a:p>
            <a:r>
              <a:rPr lang="sv-SE" sz="1600" b="1">
                <a:solidFill>
                  <a:schemeClr val="bg1"/>
                </a:solidFill>
                <a:latin typeface="Abadi Extra Light" panose="020B0204020104020204" pitchFamily="34" charset="0"/>
              </a:rPr>
              <a:t>Människoraser</a:t>
            </a:r>
            <a:r>
              <a:rPr lang="sv-SE" sz="1600">
                <a:solidFill>
                  <a:schemeClr val="bg1"/>
                </a:solidFill>
                <a:latin typeface="Abadi Extra Light" panose="020B0204020104020204" pitchFamily="34" charset="0"/>
              </a:rPr>
              <a:t>, de olika grupperingar af jordens folk, som man sökt utföra med ledning af </a:t>
            </a:r>
            <a:r>
              <a:rPr lang="sv-SE" sz="1600" err="1">
                <a:solidFill>
                  <a:schemeClr val="bg1"/>
                </a:solidFill>
                <a:latin typeface="Abadi Extra Light" panose="020B0204020104020204" pitchFamily="34" charset="0"/>
              </a:rPr>
              <a:t>öfverensstämmelse</a:t>
            </a:r>
            <a:r>
              <a:rPr lang="sv-SE" sz="1600">
                <a:solidFill>
                  <a:schemeClr val="bg1"/>
                </a:solidFill>
                <a:latin typeface="Abadi Extra Light" panose="020B0204020104020204" pitchFamily="34" charset="0"/>
              </a:rPr>
              <a:t> eller skiljaktighet i fråga om deras kroppsliga kännetecken.</a:t>
            </a:r>
          </a:p>
        </p:txBody>
      </p:sp>
      <p:sp>
        <p:nvSpPr>
          <p:cNvPr id="5" name="Rektangel 4">
            <a:extLst>
              <a:ext uri="{FF2B5EF4-FFF2-40B4-BE49-F238E27FC236}">
                <a16:creationId xmlns:a16="http://schemas.microsoft.com/office/drawing/2014/main" id="{7BBA6F73-54E4-4485-920F-20355FFED2EB}"/>
              </a:ext>
            </a:extLst>
          </p:cNvPr>
          <p:cNvSpPr/>
          <p:nvPr/>
        </p:nvSpPr>
        <p:spPr>
          <a:xfrm>
            <a:off x="5231903" y="1903855"/>
            <a:ext cx="6818607" cy="2308324"/>
          </a:xfrm>
          <a:prstGeom prst="rect">
            <a:avLst/>
          </a:prstGeom>
          <a:solidFill>
            <a:schemeClr val="tx1"/>
          </a:solidFill>
        </p:spPr>
        <p:txBody>
          <a:bodyPr wrap="square">
            <a:spAutoFit/>
          </a:bodyPr>
          <a:lstStyle/>
          <a:p>
            <a:r>
              <a:rPr lang="sv-SE" sz="1600">
                <a:solidFill>
                  <a:schemeClr val="bg1"/>
                </a:solidFill>
                <a:latin typeface="Abadi Extra Light" panose="020B0204020104020204" pitchFamily="34" charset="0"/>
              </a:rPr>
              <a:t>De första vetenskapliga försöken att klassificera människoraserna gjordes dock först på 1700-talet genom de dåtida store zoologerna, K. von Linné och </a:t>
            </a:r>
            <a:r>
              <a:rPr lang="sv-SE" sz="1600" err="1">
                <a:solidFill>
                  <a:schemeClr val="bg1"/>
                </a:solidFill>
                <a:latin typeface="Abadi Extra Light" panose="020B0204020104020204" pitchFamily="34" charset="0"/>
              </a:rPr>
              <a:t>Blumenbach</a:t>
            </a:r>
            <a:r>
              <a:rPr lang="sv-SE" sz="1600">
                <a:solidFill>
                  <a:schemeClr val="bg1"/>
                </a:solidFill>
                <a:latin typeface="Abadi Extra Light" panose="020B0204020104020204" pitchFamily="34" charset="0"/>
              </a:rPr>
              <a:t>. Men vetenskapen om människan […] erhöll först genom svensken Anders Retzius en verkligt vetenskaplig grundval i och med införandet af hans kraniologiska system. </a:t>
            </a:r>
            <a:r>
              <a:rPr lang="sv-SE" sz="1600">
                <a:highlight>
                  <a:srgbClr val="FFFF00"/>
                </a:highlight>
                <a:latin typeface="Abadi Extra Light" panose="020B0204020104020204" pitchFamily="34" charset="0"/>
              </a:rPr>
              <a:t>Den olika form, som olika kranier erbjuda</a:t>
            </a:r>
            <a:r>
              <a:rPr lang="sv-SE" sz="1600">
                <a:solidFill>
                  <a:schemeClr val="bg1"/>
                </a:solidFill>
                <a:latin typeface="Abadi Extra Light" panose="020B0204020104020204" pitchFamily="34" charset="0"/>
              </a:rPr>
              <a:t>, utgjorde nämligen den bas, </a:t>
            </a:r>
            <a:r>
              <a:rPr lang="sv-SE" sz="1600" err="1">
                <a:solidFill>
                  <a:schemeClr val="bg1"/>
                </a:solidFill>
                <a:latin typeface="Abadi Extra Light" panose="020B0204020104020204" pitchFamily="34" charset="0"/>
              </a:rPr>
              <a:t>hvarpå</a:t>
            </a:r>
            <a:r>
              <a:rPr lang="sv-SE" sz="1600">
                <a:solidFill>
                  <a:schemeClr val="bg1"/>
                </a:solidFill>
                <a:latin typeface="Abadi Extra Light" panose="020B0204020104020204" pitchFamily="34" charset="0"/>
              </a:rPr>
              <a:t> denne store forskare </a:t>
            </a:r>
            <a:r>
              <a:rPr lang="sv-SE" sz="1600">
                <a:highlight>
                  <a:srgbClr val="FFFF00"/>
                </a:highlight>
                <a:latin typeface="Abadi Extra Light" panose="020B0204020104020204" pitchFamily="34" charset="0"/>
              </a:rPr>
              <a:t>grundade sin uppdelning af människans olika raser i skilda </a:t>
            </a:r>
            <a:r>
              <a:rPr lang="sv-SE" sz="1600" err="1">
                <a:highlight>
                  <a:srgbClr val="FFFF00"/>
                </a:highlight>
                <a:latin typeface="Abadi Extra Light" panose="020B0204020104020204" pitchFamily="34" charset="0"/>
              </a:rPr>
              <a:t>underafdelningar</a:t>
            </a:r>
            <a:r>
              <a:rPr lang="sv-SE" sz="1600">
                <a:highlight>
                  <a:srgbClr val="FFFF00"/>
                </a:highlight>
                <a:latin typeface="Abadi Extra Light" panose="020B0204020104020204" pitchFamily="34" charset="0"/>
              </a:rPr>
              <a:t> eller rasgrenar</a:t>
            </a:r>
            <a:r>
              <a:rPr lang="sv-SE" sz="1600">
                <a:solidFill>
                  <a:schemeClr val="bg1"/>
                </a:solidFill>
                <a:latin typeface="Abadi Extra Light" panose="020B0204020104020204" pitchFamily="34" charset="0"/>
              </a:rPr>
              <a:t>, och </a:t>
            </a:r>
            <a:r>
              <a:rPr lang="sv-SE" sz="1600">
                <a:solidFill>
                  <a:schemeClr val="bg1"/>
                </a:solidFill>
                <a:uFill>
                  <a:solidFill>
                    <a:srgbClr val="FFC000"/>
                  </a:solidFill>
                </a:uFill>
                <a:latin typeface="Abadi Extra Light" panose="020B0204020104020204" pitchFamily="34" charset="0"/>
              </a:rPr>
              <a:t>Retzius’ "Om formen af </a:t>
            </a:r>
            <a:r>
              <a:rPr lang="sv-SE" sz="1600" err="1">
                <a:solidFill>
                  <a:schemeClr val="bg1"/>
                </a:solidFill>
                <a:uFill>
                  <a:solidFill>
                    <a:srgbClr val="FFC000"/>
                  </a:solidFill>
                </a:uFill>
                <a:latin typeface="Abadi Extra Light" panose="020B0204020104020204" pitchFamily="34" charset="0"/>
              </a:rPr>
              <a:t>nordboarnes</a:t>
            </a:r>
            <a:r>
              <a:rPr lang="sv-SE" sz="1600">
                <a:solidFill>
                  <a:schemeClr val="bg1"/>
                </a:solidFill>
                <a:uFill>
                  <a:solidFill>
                    <a:srgbClr val="FFC000"/>
                  </a:solidFill>
                </a:uFill>
                <a:latin typeface="Abadi Extra Light" panose="020B0204020104020204" pitchFamily="34" charset="0"/>
              </a:rPr>
              <a:t> kranier" utgör den moderna antropologiens grundläggande verk.</a:t>
            </a:r>
          </a:p>
          <a:p>
            <a:endParaRPr lang="sv-SE" sz="1600">
              <a:solidFill>
                <a:schemeClr val="bg1"/>
              </a:solidFill>
              <a:latin typeface="Abadi Extra Light" panose="020B0204020104020204" pitchFamily="34" charset="0"/>
            </a:endParaRPr>
          </a:p>
        </p:txBody>
      </p:sp>
      <p:sp>
        <p:nvSpPr>
          <p:cNvPr id="6" name="Rektangel 5">
            <a:extLst>
              <a:ext uri="{FF2B5EF4-FFF2-40B4-BE49-F238E27FC236}">
                <a16:creationId xmlns:a16="http://schemas.microsoft.com/office/drawing/2014/main" id="{23F99E9D-2DA4-4D59-8613-A49E91250CE9}"/>
              </a:ext>
            </a:extLst>
          </p:cNvPr>
          <p:cNvSpPr/>
          <p:nvPr/>
        </p:nvSpPr>
        <p:spPr>
          <a:xfrm>
            <a:off x="5231903" y="4565720"/>
            <a:ext cx="6818607" cy="1815882"/>
          </a:xfrm>
          <a:prstGeom prst="rect">
            <a:avLst/>
          </a:prstGeom>
          <a:solidFill>
            <a:schemeClr val="tx1"/>
          </a:solidFill>
        </p:spPr>
        <p:txBody>
          <a:bodyPr wrap="square">
            <a:spAutoFit/>
          </a:bodyPr>
          <a:lstStyle/>
          <a:p>
            <a:r>
              <a:rPr lang="sv-SE" sz="1600">
                <a:solidFill>
                  <a:schemeClr val="bg1"/>
                </a:solidFill>
                <a:latin typeface="Abadi Extra Light" panose="020B0204020104020204" pitchFamily="34" charset="0"/>
              </a:rPr>
              <a:t>Genom </a:t>
            </a:r>
            <a:r>
              <a:rPr lang="sv-SE" sz="1600">
                <a:highlight>
                  <a:srgbClr val="FFFF00"/>
                </a:highlight>
                <a:latin typeface="Abadi Extra Light" panose="020B0204020104020204" pitchFamily="34" charset="0"/>
              </a:rPr>
              <a:t>jämförelse af måtten för </a:t>
            </a:r>
            <a:r>
              <a:rPr lang="sv-SE" sz="1600" err="1">
                <a:highlight>
                  <a:srgbClr val="FFFF00"/>
                </a:highlight>
                <a:latin typeface="Abadi Extra Light" panose="020B0204020104020204" pitchFamily="34" charset="0"/>
              </a:rPr>
              <a:t>hufvudets</a:t>
            </a:r>
            <a:r>
              <a:rPr lang="sv-SE" sz="1600">
                <a:highlight>
                  <a:srgbClr val="FFFF00"/>
                </a:highlight>
                <a:latin typeface="Abadi Extra Light" panose="020B0204020104020204" pitchFamily="34" charset="0"/>
              </a:rPr>
              <a:t> längd och bredd kunna människorna uppdelas</a:t>
            </a:r>
            <a:r>
              <a:rPr lang="sv-SE" sz="1600">
                <a:solidFill>
                  <a:schemeClr val="bg1"/>
                </a:solidFill>
                <a:uFill>
                  <a:solidFill>
                    <a:srgbClr val="FFC000"/>
                  </a:solidFill>
                </a:uFill>
                <a:latin typeface="Abadi Extra Light" panose="020B0204020104020204" pitchFamily="34" charset="0"/>
              </a:rPr>
              <a:t> </a:t>
            </a:r>
            <a:r>
              <a:rPr lang="sv-SE" sz="1600">
                <a:solidFill>
                  <a:schemeClr val="bg1"/>
                </a:solidFill>
                <a:latin typeface="Abadi Extra Light" panose="020B0204020104020204" pitchFamily="34" charset="0"/>
              </a:rPr>
              <a:t>i </a:t>
            </a:r>
            <a:r>
              <a:rPr lang="sv-SE" sz="1600" i="1">
                <a:solidFill>
                  <a:schemeClr val="bg1"/>
                </a:solidFill>
                <a:latin typeface="Abadi Extra Light" panose="020B0204020104020204" pitchFamily="34" charset="0"/>
              </a:rPr>
              <a:t>dolikocefaler</a:t>
            </a:r>
            <a:r>
              <a:rPr lang="sv-SE" sz="1600">
                <a:solidFill>
                  <a:schemeClr val="bg1"/>
                </a:solidFill>
                <a:latin typeface="Abadi Extra Light" panose="020B0204020104020204" pitchFamily="34" charset="0"/>
              </a:rPr>
              <a:t>, långskallar, i </a:t>
            </a:r>
            <a:r>
              <a:rPr lang="sv-SE" sz="1600" i="1">
                <a:solidFill>
                  <a:schemeClr val="bg1"/>
                </a:solidFill>
                <a:latin typeface="Abadi Extra Light" panose="020B0204020104020204" pitchFamily="34" charset="0"/>
              </a:rPr>
              <a:t>brakycefaler</a:t>
            </a:r>
            <a:r>
              <a:rPr lang="sv-SE" sz="1600">
                <a:solidFill>
                  <a:schemeClr val="bg1"/>
                </a:solidFill>
                <a:latin typeface="Abadi Extra Light" panose="020B0204020104020204" pitchFamily="34" charset="0"/>
              </a:rPr>
              <a:t>, kortskallar, samt i </a:t>
            </a:r>
            <a:r>
              <a:rPr lang="sv-SE" sz="1600" i="1" err="1">
                <a:solidFill>
                  <a:schemeClr val="bg1"/>
                </a:solidFill>
                <a:latin typeface="Abadi Extra Light" panose="020B0204020104020204" pitchFamily="34" charset="0"/>
              </a:rPr>
              <a:t>mesocefaler</a:t>
            </a:r>
            <a:r>
              <a:rPr lang="sv-SE" sz="1600">
                <a:solidFill>
                  <a:schemeClr val="bg1"/>
                </a:solidFill>
                <a:latin typeface="Abadi Extra Light" panose="020B0204020104020204" pitchFamily="34" charset="0"/>
              </a:rPr>
              <a:t>, medellånga skallar. </a:t>
            </a:r>
            <a:r>
              <a:rPr lang="sv-SE" sz="1600">
                <a:highlight>
                  <a:srgbClr val="FFFF00"/>
                </a:highlight>
                <a:latin typeface="Abadi Extra Light" panose="020B0204020104020204" pitchFamily="34" charset="0"/>
              </a:rPr>
              <a:t>Alltefter ansiktets allmänna eller dess delars särskilda form eller beskaffenhet gör man ytterligare uppdelningar</a:t>
            </a:r>
            <a:r>
              <a:rPr lang="sv-SE" sz="1600">
                <a:solidFill>
                  <a:schemeClr val="bg1"/>
                </a:solidFill>
                <a:latin typeface="Abadi Extra Light" panose="020B0204020104020204" pitchFamily="34" charset="0"/>
              </a:rPr>
              <a:t>; efter käkarnas mer eller mindre framskjutande ställning skiljer man t. ex. inom </a:t>
            </a:r>
            <a:r>
              <a:rPr lang="sv-SE" sz="1600" err="1">
                <a:solidFill>
                  <a:schemeClr val="bg1"/>
                </a:solidFill>
                <a:latin typeface="Abadi Extra Light" panose="020B0204020104020204" pitchFamily="34" charset="0"/>
              </a:rPr>
              <a:t>hvardera</a:t>
            </a:r>
            <a:r>
              <a:rPr lang="sv-SE" sz="1600">
                <a:solidFill>
                  <a:schemeClr val="bg1"/>
                </a:solidFill>
                <a:latin typeface="Abadi Extra Light" panose="020B0204020104020204" pitchFamily="34" charset="0"/>
              </a:rPr>
              <a:t> af de förutnämnda klasserna på </a:t>
            </a:r>
            <a:r>
              <a:rPr lang="sv-SE" sz="1600" i="1" err="1">
                <a:solidFill>
                  <a:schemeClr val="bg1"/>
                </a:solidFill>
                <a:latin typeface="Abadi Extra Light" panose="020B0204020104020204" pitchFamily="34" charset="0"/>
              </a:rPr>
              <a:t>ortognater</a:t>
            </a:r>
            <a:r>
              <a:rPr lang="sv-SE" sz="1600">
                <a:solidFill>
                  <a:schemeClr val="bg1"/>
                </a:solidFill>
                <a:latin typeface="Abadi Extra Light" panose="020B0204020104020204" pitchFamily="34" charset="0"/>
              </a:rPr>
              <a:t>, d. v. s. de, som ha rakt ansiktsplan, och </a:t>
            </a:r>
            <a:r>
              <a:rPr lang="sv-SE" sz="1600" i="1" err="1">
                <a:solidFill>
                  <a:schemeClr val="bg1"/>
                </a:solidFill>
                <a:latin typeface="Abadi Extra Light" panose="020B0204020104020204" pitchFamily="34" charset="0"/>
              </a:rPr>
              <a:t>prognater</a:t>
            </a:r>
            <a:r>
              <a:rPr lang="sv-SE" sz="1600">
                <a:solidFill>
                  <a:schemeClr val="bg1"/>
                </a:solidFill>
                <a:latin typeface="Abadi Extra Light" panose="020B0204020104020204" pitchFamily="34" charset="0"/>
              </a:rPr>
              <a:t>, d. v. s. de, som ha utskjutande käkar. </a:t>
            </a:r>
          </a:p>
        </p:txBody>
      </p:sp>
      <p:pic>
        <p:nvPicPr>
          <p:cNvPr id="7" name="Picture 2">
            <a:extLst>
              <a:ext uri="{FF2B5EF4-FFF2-40B4-BE49-F238E27FC236}">
                <a16:creationId xmlns:a16="http://schemas.microsoft.com/office/drawing/2014/main" id="{EEE1C5EC-F018-4446-ADA7-10210FB15627}"/>
              </a:ext>
            </a:extLst>
          </p:cNvPr>
          <p:cNvPicPr>
            <a:picLocks noChangeAspect="1" noChangeArrowheads="1"/>
          </p:cNvPicPr>
          <p:nvPr/>
        </p:nvPicPr>
        <p:blipFill>
          <a:blip r:embed="rId3" cstate="print"/>
          <a:srcRect l="31055" t="15000" r="30859" b="28179"/>
          <a:stretch>
            <a:fillRect/>
          </a:stretch>
        </p:blipFill>
        <p:spPr bwMode="auto">
          <a:xfrm>
            <a:off x="1143504" y="324385"/>
            <a:ext cx="2952328" cy="2752846"/>
          </a:xfrm>
          <a:prstGeom prst="rect">
            <a:avLst/>
          </a:prstGeom>
          <a:noFill/>
          <a:ln w="9525">
            <a:noFill/>
            <a:miter lim="800000"/>
            <a:headEnd/>
            <a:tailEnd/>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159896" y="1556792"/>
            <a:ext cx="6840760" cy="3539430"/>
          </a:xfrm>
          <a:prstGeom prst="rect">
            <a:avLst/>
          </a:prstGeom>
          <a:solidFill>
            <a:schemeClr val="tx1"/>
          </a:solidFill>
        </p:spPr>
        <p:txBody>
          <a:bodyPr wrap="square">
            <a:spAutoFit/>
          </a:bodyPr>
          <a:lstStyle/>
          <a:p>
            <a:r>
              <a:rPr lang="sv-SE" sz="1600">
                <a:solidFill>
                  <a:schemeClr val="bg1"/>
                </a:solidFill>
                <a:latin typeface="Abadi Extra Light" panose="020B0204020104020204" pitchFamily="34" charset="0"/>
              </a:rPr>
              <a:t>Den blonda typen (den nordiska rasen) åter visar sig vid </a:t>
            </a:r>
            <a:r>
              <a:rPr lang="sv-SE" sz="1600" err="1">
                <a:solidFill>
                  <a:schemeClr val="bg1"/>
                </a:solidFill>
                <a:latin typeface="Abadi Extra Light" panose="020B0204020104020204" pitchFamily="34" charset="0"/>
              </a:rPr>
              <a:t>kroasering</a:t>
            </a:r>
            <a:r>
              <a:rPr lang="sv-SE" sz="1600">
                <a:solidFill>
                  <a:schemeClr val="bg1"/>
                </a:solidFill>
                <a:latin typeface="Abadi Extra Light" panose="020B0204020104020204" pitchFamily="34" charset="0"/>
              </a:rPr>
              <a:t> vara "recessiv" med hänsyn till sin pigmentering (pigmenteringsbrist) i förhållande till den brunetta rasen, </a:t>
            </a:r>
            <a:r>
              <a:rPr lang="sv-SE" sz="1600" err="1">
                <a:solidFill>
                  <a:schemeClr val="bg1"/>
                </a:solidFill>
                <a:latin typeface="Abadi Extra Light" panose="020B0204020104020204" pitchFamily="34" charset="0"/>
              </a:rPr>
              <a:t>hvarför</a:t>
            </a:r>
            <a:r>
              <a:rPr lang="sv-SE" sz="1600">
                <a:solidFill>
                  <a:schemeClr val="bg1"/>
                </a:solidFill>
                <a:latin typeface="Abadi Extra Light" panose="020B0204020104020204" pitchFamily="34" charset="0"/>
              </a:rPr>
              <a:t> den förra i följd af </a:t>
            </a:r>
            <a:r>
              <a:rPr lang="sv-SE" sz="1600" err="1">
                <a:solidFill>
                  <a:schemeClr val="bg1"/>
                </a:solidFill>
                <a:latin typeface="Abadi Extra Light" panose="020B0204020104020204" pitchFamily="34" charset="0"/>
              </a:rPr>
              <a:t>kroaseringen</a:t>
            </a:r>
            <a:r>
              <a:rPr lang="sv-SE" sz="1600">
                <a:solidFill>
                  <a:schemeClr val="bg1"/>
                </a:solidFill>
                <a:latin typeface="Abadi Extra Light" panose="020B0204020104020204" pitchFamily="34" charset="0"/>
              </a:rPr>
              <a:t> mellan båda alltid är underkastad en stark förminskning till förmån för den senare. </a:t>
            </a:r>
            <a:r>
              <a:rPr lang="sv-SE" sz="1600" err="1">
                <a:solidFill>
                  <a:schemeClr val="bg1"/>
                </a:solidFill>
                <a:latin typeface="Abadi Extra Light" panose="020B0204020104020204" pitchFamily="34" charset="0"/>
              </a:rPr>
              <a:t>Häraf</a:t>
            </a:r>
            <a:r>
              <a:rPr lang="sv-SE" sz="1600">
                <a:solidFill>
                  <a:schemeClr val="bg1"/>
                </a:solidFill>
                <a:latin typeface="Abadi Extra Light" panose="020B0204020104020204" pitchFamily="34" charset="0"/>
              </a:rPr>
              <a:t> kan man då sluta (något, som </a:t>
            </a:r>
            <a:r>
              <a:rPr lang="sv-SE" sz="1600" err="1">
                <a:solidFill>
                  <a:schemeClr val="bg1"/>
                </a:solidFill>
                <a:latin typeface="Abadi Extra Light" panose="020B0204020104020204" pitchFamily="34" charset="0"/>
              </a:rPr>
              <a:t>äfvenledes</a:t>
            </a:r>
            <a:r>
              <a:rPr lang="sv-SE" sz="1600">
                <a:solidFill>
                  <a:schemeClr val="bg1"/>
                </a:solidFill>
                <a:latin typeface="Abadi Extra Light" panose="020B0204020104020204" pitchFamily="34" charset="0"/>
              </a:rPr>
              <a:t> bekräftas af äldre graffynd), att denna blonda ras i forna tider haft en mycket större utbredning, än den nu företer. - Lika viktig som </a:t>
            </a:r>
            <a:r>
              <a:rPr lang="sv-SE" sz="1600" err="1">
                <a:solidFill>
                  <a:schemeClr val="bg1"/>
                </a:solidFill>
                <a:latin typeface="Abadi Extra Light" panose="020B0204020104020204" pitchFamily="34" charset="0"/>
              </a:rPr>
              <a:t>kroaseringen</a:t>
            </a:r>
            <a:r>
              <a:rPr lang="sv-SE" sz="1600">
                <a:solidFill>
                  <a:schemeClr val="bg1"/>
                </a:solidFill>
                <a:latin typeface="Abadi Extra Light" panose="020B0204020104020204" pitchFamily="34" charset="0"/>
              </a:rPr>
              <a:t> mellan olika raser varit och är för utformandet af dessa och för bildandet af nya raser (mendelismen), lika viktig har också isolering visat sig vara för uppkomsten och än mer för bibehållandet och bevarandet af svagare raser. Pygméfolken, buschmännen (numera nästan utdöda), </a:t>
            </a:r>
            <a:r>
              <a:rPr lang="sv-SE" sz="1600" err="1">
                <a:solidFill>
                  <a:schemeClr val="bg1"/>
                </a:solidFill>
                <a:latin typeface="Abadi Extra Light" panose="020B0204020104020204" pitchFamily="34" charset="0"/>
              </a:rPr>
              <a:t>australnegrerna</a:t>
            </a:r>
            <a:r>
              <a:rPr lang="sv-SE" sz="1600">
                <a:solidFill>
                  <a:schemeClr val="bg1"/>
                </a:solidFill>
                <a:latin typeface="Abadi Extra Light" panose="020B0204020104020204" pitchFamily="34" charset="0"/>
              </a:rPr>
              <a:t> och </a:t>
            </a:r>
            <a:r>
              <a:rPr lang="sv-SE" sz="1600" err="1">
                <a:solidFill>
                  <a:schemeClr val="bg1"/>
                </a:solidFill>
                <a:latin typeface="Abadi Extra Light" panose="020B0204020104020204" pitchFamily="34" charset="0"/>
              </a:rPr>
              <a:t>tasmanierna</a:t>
            </a:r>
            <a:r>
              <a:rPr lang="sv-SE" sz="1600">
                <a:solidFill>
                  <a:schemeClr val="bg1"/>
                </a:solidFill>
                <a:latin typeface="Abadi Extra Light" panose="020B0204020104020204" pitchFamily="34" charset="0"/>
              </a:rPr>
              <a:t> (utdöda), ha utan </a:t>
            </a:r>
            <a:r>
              <a:rPr lang="sv-SE" sz="1600" err="1">
                <a:solidFill>
                  <a:schemeClr val="bg1"/>
                </a:solidFill>
                <a:latin typeface="Abadi Extra Light" panose="020B0204020104020204" pitchFamily="34" charset="0"/>
              </a:rPr>
              <a:t>tvifvel</a:t>
            </a:r>
            <a:r>
              <a:rPr lang="sv-SE" sz="1600">
                <a:solidFill>
                  <a:schemeClr val="bg1"/>
                </a:solidFill>
                <a:latin typeface="Abadi Extra Light" panose="020B0204020104020204" pitchFamily="34" charset="0"/>
              </a:rPr>
              <a:t> sin isolering att tacka för, att de bevarats ända in i nutiden. Urskogen har skyddat pygméfolken, öknen (Kalahari) buschmännen, oceanen </a:t>
            </a:r>
            <a:r>
              <a:rPr lang="sv-SE" sz="1600" err="1">
                <a:solidFill>
                  <a:schemeClr val="bg1"/>
                </a:solidFill>
                <a:latin typeface="Abadi Extra Light" panose="020B0204020104020204" pitchFamily="34" charset="0"/>
              </a:rPr>
              <a:t>australnegrer</a:t>
            </a:r>
            <a:r>
              <a:rPr lang="sv-SE" sz="1600">
                <a:solidFill>
                  <a:schemeClr val="bg1"/>
                </a:solidFill>
                <a:latin typeface="Abadi Extra Light" panose="020B0204020104020204" pitchFamily="34" charset="0"/>
              </a:rPr>
              <a:t> och </a:t>
            </a:r>
            <a:r>
              <a:rPr lang="sv-SE" sz="1600" err="1">
                <a:solidFill>
                  <a:schemeClr val="bg1"/>
                </a:solidFill>
                <a:latin typeface="Abadi Extra Light" panose="020B0204020104020204" pitchFamily="34" charset="0"/>
              </a:rPr>
              <a:t>tasmanier</a:t>
            </a:r>
            <a:r>
              <a:rPr lang="sv-SE" sz="1600">
                <a:solidFill>
                  <a:schemeClr val="bg1"/>
                </a:solidFill>
                <a:latin typeface="Abadi Extra Light" panose="020B0204020104020204" pitchFamily="34" charset="0"/>
              </a:rPr>
              <a:t> från att upptaga </a:t>
            </a:r>
            <a:r>
              <a:rPr lang="sv-SE" sz="1600">
                <a:highlight>
                  <a:srgbClr val="FFFF00"/>
                </a:highlight>
                <a:latin typeface="Abadi Extra Light" panose="020B0204020104020204" pitchFamily="34" charset="0"/>
              </a:rPr>
              <a:t>kampen för tillvaron med bättre utrustade raser, hvilken kamp skulle medfört undergång för de sämre utrustade.</a:t>
            </a:r>
          </a:p>
        </p:txBody>
      </p:sp>
      <p:pic>
        <p:nvPicPr>
          <p:cNvPr id="3" name="Picture 2">
            <a:extLst>
              <a:ext uri="{FF2B5EF4-FFF2-40B4-BE49-F238E27FC236}">
                <a16:creationId xmlns:a16="http://schemas.microsoft.com/office/drawing/2014/main" id="{1E3A4382-E1CD-41DC-B9CE-03D2FCC2ABFD}"/>
              </a:ext>
            </a:extLst>
          </p:cNvPr>
          <p:cNvPicPr>
            <a:picLocks noChangeAspect="1" noChangeArrowheads="1"/>
          </p:cNvPicPr>
          <p:nvPr/>
        </p:nvPicPr>
        <p:blipFill>
          <a:blip r:embed="rId2" cstate="print"/>
          <a:srcRect l="31055" t="15000" r="30859" b="28179"/>
          <a:stretch>
            <a:fillRect/>
          </a:stretch>
        </p:blipFill>
        <p:spPr bwMode="auto">
          <a:xfrm>
            <a:off x="1143504" y="324385"/>
            <a:ext cx="2952328" cy="2752846"/>
          </a:xfrm>
          <a:prstGeom prst="rect">
            <a:avLst/>
          </a:prstGeom>
          <a:noFill/>
          <a:ln w="9525">
            <a:noFill/>
            <a:miter lim="800000"/>
            <a:headEnd/>
            <a:tailEnd/>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42773" t="18750" r="17383" b="10000"/>
          <a:stretch>
            <a:fillRect/>
          </a:stretch>
        </p:blipFill>
        <p:spPr bwMode="auto">
          <a:xfrm>
            <a:off x="708680" y="332656"/>
            <a:ext cx="3202533" cy="357928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10742" t="19062" r="51758" b="9687"/>
          <a:stretch>
            <a:fillRect/>
          </a:stretch>
        </p:blipFill>
        <p:spPr bwMode="auto">
          <a:xfrm>
            <a:off x="4093757" y="260648"/>
            <a:ext cx="3014149" cy="3579302"/>
          </a:xfrm>
          <a:prstGeom prst="rect">
            <a:avLst/>
          </a:prstGeom>
          <a:noFill/>
          <a:ln w="9525">
            <a:noFill/>
            <a:miter lim="800000"/>
            <a:headEnd/>
            <a:tailEnd/>
          </a:ln>
        </p:spPr>
      </p:pic>
      <p:pic>
        <p:nvPicPr>
          <p:cNvPr id="4" name="Picture 2">
            <a:extLst>
              <a:ext uri="{FF2B5EF4-FFF2-40B4-BE49-F238E27FC236}">
                <a16:creationId xmlns:a16="http://schemas.microsoft.com/office/drawing/2014/main" id="{0152F6FD-81DE-4F90-A139-2CF8F36CF2F8}"/>
              </a:ext>
            </a:extLst>
          </p:cNvPr>
          <p:cNvPicPr>
            <a:picLocks noChangeAspect="1" noChangeArrowheads="1"/>
          </p:cNvPicPr>
          <p:nvPr/>
        </p:nvPicPr>
        <p:blipFill>
          <a:blip r:embed="rId4" cstate="print"/>
          <a:srcRect l="9961" t="19687" r="51953" b="40000"/>
          <a:stretch>
            <a:fillRect/>
          </a:stretch>
        </p:blipFill>
        <p:spPr bwMode="auto">
          <a:xfrm>
            <a:off x="7290450" y="260648"/>
            <a:ext cx="3265479" cy="2160240"/>
          </a:xfrm>
          <a:prstGeom prst="rect">
            <a:avLst/>
          </a:prstGeom>
          <a:noFill/>
          <a:ln w="9525">
            <a:noFill/>
            <a:miter lim="800000"/>
            <a:headEnd/>
            <a:tailEnd/>
          </a:ln>
        </p:spPr>
      </p:pic>
      <p:pic>
        <p:nvPicPr>
          <p:cNvPr id="5" name="Picture 3">
            <a:extLst>
              <a:ext uri="{FF2B5EF4-FFF2-40B4-BE49-F238E27FC236}">
                <a16:creationId xmlns:a16="http://schemas.microsoft.com/office/drawing/2014/main" id="{FD3878F0-D846-4196-8F7E-7898D447B7EC}"/>
              </a:ext>
            </a:extLst>
          </p:cNvPr>
          <p:cNvPicPr>
            <a:picLocks noChangeAspect="1" noChangeArrowheads="1"/>
          </p:cNvPicPr>
          <p:nvPr/>
        </p:nvPicPr>
        <p:blipFill>
          <a:blip r:embed="rId5" cstate="print"/>
          <a:srcRect l="10742" t="25625" r="51758" b="15312"/>
          <a:stretch>
            <a:fillRect/>
          </a:stretch>
        </p:blipFill>
        <p:spPr bwMode="auto">
          <a:xfrm>
            <a:off x="7457713" y="2780928"/>
            <a:ext cx="3098216" cy="3049806"/>
          </a:xfrm>
          <a:prstGeom prst="rect">
            <a:avLst/>
          </a:prstGeom>
          <a:noFill/>
          <a:ln w="9525">
            <a:noFill/>
            <a:miter lim="800000"/>
            <a:headEnd/>
            <a:tailEnd/>
          </a:ln>
        </p:spPr>
      </p:pic>
      <p:pic>
        <p:nvPicPr>
          <p:cNvPr id="6" name="Picture 2">
            <a:extLst>
              <a:ext uri="{FF2B5EF4-FFF2-40B4-BE49-F238E27FC236}">
                <a16:creationId xmlns:a16="http://schemas.microsoft.com/office/drawing/2014/main" id="{DCBDFC97-7109-4C98-989D-6E220DE5C5F8}"/>
              </a:ext>
            </a:extLst>
          </p:cNvPr>
          <p:cNvPicPr>
            <a:picLocks noChangeAspect="1" noChangeArrowheads="1"/>
          </p:cNvPicPr>
          <p:nvPr/>
        </p:nvPicPr>
        <p:blipFill>
          <a:blip r:embed="rId6" cstate="print"/>
          <a:srcRect l="31055" t="15000" r="30859" b="28179"/>
          <a:stretch>
            <a:fillRect/>
          </a:stretch>
        </p:blipFill>
        <p:spPr bwMode="auto">
          <a:xfrm>
            <a:off x="708680" y="4259365"/>
            <a:ext cx="2441114" cy="2276174"/>
          </a:xfrm>
          <a:prstGeom prst="rect">
            <a:avLst/>
          </a:prstGeom>
          <a:noFill/>
          <a:ln w="9525">
            <a:noFill/>
            <a:miter lim="800000"/>
            <a:headEnd/>
            <a:tailEnd/>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101" t="53438" r="39062" b="20312"/>
          <a:stretch>
            <a:fillRect/>
          </a:stretch>
        </p:blipFill>
        <p:spPr bwMode="auto">
          <a:xfrm>
            <a:off x="2279576" y="2388874"/>
            <a:ext cx="7206587" cy="2080252"/>
          </a:xfrm>
          <a:prstGeom prst="rect">
            <a:avLst/>
          </a:prstGeom>
          <a:noFill/>
          <a:ln w="9525">
            <a:noFill/>
            <a:miter lim="800000"/>
            <a:headEnd/>
            <a:tailEnd/>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91344" y="188640"/>
            <a:ext cx="11739772" cy="2800767"/>
          </a:xfrm>
          <a:prstGeom prst="rect">
            <a:avLst/>
          </a:prstGeom>
          <a:solidFill>
            <a:schemeClr val="tx1"/>
          </a:solidFill>
        </p:spPr>
        <p:txBody>
          <a:bodyPr wrap="square">
            <a:spAutoFit/>
          </a:bodyPr>
          <a:lstStyle/>
          <a:p>
            <a:r>
              <a:rPr lang="sv-SE" sz="1600">
                <a:highlight>
                  <a:srgbClr val="FFFF00"/>
                </a:highlight>
                <a:latin typeface="Abadi Extra Light" panose="020B0204020104020204" pitchFamily="34" charset="0"/>
              </a:rPr>
              <a:t>De </a:t>
            </a:r>
            <a:r>
              <a:rPr lang="sv-SE" sz="1600" err="1">
                <a:highlight>
                  <a:srgbClr val="FFFF00"/>
                </a:highlight>
                <a:latin typeface="Abadi Extra Light" panose="020B0204020104020204" pitchFamily="34" charset="0"/>
              </a:rPr>
              <a:t>vigtigaste</a:t>
            </a:r>
            <a:r>
              <a:rPr lang="sv-SE" sz="1600">
                <a:highlight>
                  <a:srgbClr val="FFFF00"/>
                </a:highlight>
                <a:latin typeface="Abadi Extra Light" panose="020B0204020104020204" pitchFamily="34" charset="0"/>
              </a:rPr>
              <a:t> fysiska kännetecken</a:t>
            </a:r>
            <a:r>
              <a:rPr lang="sv-SE" sz="1600">
                <a:solidFill>
                  <a:schemeClr val="bg1"/>
                </a:solidFill>
                <a:latin typeface="Abadi Extra Light" panose="020B0204020104020204" pitchFamily="34" charset="0"/>
              </a:rPr>
              <a:t>, genom hvilka dessa äkta negrer skiljas från </a:t>
            </a:r>
            <a:r>
              <a:rPr lang="sv-SE" sz="1600" err="1">
                <a:solidFill>
                  <a:schemeClr val="bg1"/>
                </a:solidFill>
                <a:latin typeface="Abadi Extra Light" panose="020B0204020104020204" pitchFamily="34" charset="0"/>
              </a:rPr>
              <a:t>öfriga</a:t>
            </a:r>
            <a:r>
              <a:rPr lang="sv-SE" sz="1600">
                <a:solidFill>
                  <a:schemeClr val="bg1"/>
                </a:solidFill>
                <a:latin typeface="Abadi Extra Light" panose="020B0204020104020204" pitchFamily="34" charset="0"/>
              </a:rPr>
              <a:t> folkslag, äro följande. 1) Kraniets starka </a:t>
            </a:r>
            <a:r>
              <a:rPr lang="sv-SE" sz="1600" err="1">
                <a:solidFill>
                  <a:schemeClr val="bg1"/>
                </a:solidFill>
                <a:latin typeface="Abadi Extra Light" panose="020B0204020104020204" pitchFamily="34" charset="0"/>
              </a:rPr>
              <a:t>prognatism</a:t>
            </a:r>
            <a:r>
              <a:rPr lang="sv-SE" sz="1600">
                <a:solidFill>
                  <a:schemeClr val="bg1"/>
                </a:solidFill>
                <a:latin typeface="Abadi Extra Light" panose="020B0204020104020204" pitchFamily="34" charset="0"/>
              </a:rPr>
              <a:t> med en breddindex af 70-74 (enl. Broca) och abnorma tjocklek, som låter negern uthärda slag, hvilka </a:t>
            </a:r>
            <a:r>
              <a:rPr lang="sv-SE" sz="1600" err="1">
                <a:solidFill>
                  <a:schemeClr val="bg1"/>
                </a:solidFill>
                <a:latin typeface="Abadi Extra Light" panose="020B0204020104020204" pitchFamily="34" charset="0"/>
              </a:rPr>
              <a:t>ovilkorligt</a:t>
            </a:r>
            <a:r>
              <a:rPr lang="sv-SE" sz="1600">
                <a:solidFill>
                  <a:schemeClr val="bg1"/>
                </a:solidFill>
                <a:latin typeface="Abadi Extra Light" panose="020B0204020104020204" pitchFamily="34" charset="0"/>
              </a:rPr>
              <a:t> skulle krossa en normal europeisk </a:t>
            </a:r>
            <a:r>
              <a:rPr lang="sv-SE" sz="1600" err="1">
                <a:solidFill>
                  <a:schemeClr val="bg1"/>
                </a:solidFill>
                <a:latin typeface="Abadi Extra Light" panose="020B0204020104020204" pitchFamily="34" charset="0"/>
              </a:rPr>
              <a:t>hufvudskål</a:t>
            </a:r>
            <a:r>
              <a:rPr lang="sv-SE" sz="1600">
                <a:solidFill>
                  <a:schemeClr val="bg1"/>
                </a:solidFill>
                <a:latin typeface="Abadi Extra Light" panose="020B0204020104020204" pitchFamily="34" charset="0"/>
              </a:rPr>
              <a:t>; 2) svarta ögon med svart iris och gulaktigt </a:t>
            </a:r>
            <a:r>
              <a:rPr lang="sv-SE" sz="1600" err="1">
                <a:solidFill>
                  <a:schemeClr val="bg1"/>
                </a:solidFill>
                <a:latin typeface="Abadi Extra Light" panose="020B0204020104020204" pitchFamily="34" charset="0"/>
              </a:rPr>
              <a:t>hvitöga</a:t>
            </a:r>
            <a:r>
              <a:rPr lang="sv-SE" sz="1600">
                <a:solidFill>
                  <a:schemeClr val="bg1"/>
                </a:solidFill>
                <a:latin typeface="Abadi Extra Light" panose="020B0204020104020204" pitchFamily="34" charset="0"/>
              </a:rPr>
              <a:t>; 3) utstående kindknotor och kort, bred, platt näsa med stora näsborrar; 4) tjocka utskjutande läppar, så »vulstiga», att den inre röda sidan alltid synes; 5) kort, tjock hals och långa, ned till knäskålen räckande armar; 6) smala ben och breda, platta fötter, med stortån formad nästan som en »</a:t>
            </a:r>
            <a:r>
              <a:rPr lang="sv-SE" sz="1600" err="1">
                <a:solidFill>
                  <a:schemeClr val="bg1"/>
                </a:solidFill>
                <a:latin typeface="Abadi Extra Light" panose="020B0204020104020204" pitchFamily="34" charset="0"/>
              </a:rPr>
              <a:t>griptå</a:t>
            </a:r>
            <a:r>
              <a:rPr lang="sv-SE" sz="1600">
                <a:solidFill>
                  <a:schemeClr val="bg1"/>
                </a:solidFill>
                <a:latin typeface="Abadi Extra Light" panose="020B0204020104020204" pitchFamily="34" charset="0"/>
              </a:rPr>
              <a:t>» och den platta hälen utskjutande bakåt; 7) svart, ulligt hår och sval, sammetslen, för det mesta hårlös, svartbrun hud; 8) kroppsbyggnad af medelhöjd och något bakåtlutad till följd af ryggradens och bäckenets särskilda form. </a:t>
            </a:r>
            <a:r>
              <a:rPr lang="sv-SE" sz="1600">
                <a:highlight>
                  <a:srgbClr val="FFFF00"/>
                </a:highlight>
                <a:latin typeface="Abadi Extra Light" panose="020B0204020104020204" pitchFamily="34" charset="0"/>
              </a:rPr>
              <a:t>Alla dessa kännetecken finnas dock mera sällan förenade hos samma individ och bilda då den äkta negertypen</a:t>
            </a:r>
            <a:r>
              <a:rPr lang="sv-SE" sz="1600">
                <a:solidFill>
                  <a:schemeClr val="bg1"/>
                </a:solidFill>
                <a:latin typeface="Abadi Extra Light" panose="020B0204020104020204" pitchFamily="34" charset="0"/>
              </a:rPr>
              <a:t>, från hvilken många stammar mer eller mindre </a:t>
            </a:r>
            <a:r>
              <a:rPr lang="sv-SE" sz="1600" err="1">
                <a:solidFill>
                  <a:schemeClr val="bg1"/>
                </a:solidFill>
                <a:latin typeface="Abadi Extra Light" panose="020B0204020104020204" pitchFamily="34" charset="0"/>
              </a:rPr>
              <a:t>aflägsna</a:t>
            </a:r>
            <a:r>
              <a:rPr lang="sv-SE" sz="1600">
                <a:solidFill>
                  <a:schemeClr val="bg1"/>
                </a:solidFill>
                <a:latin typeface="Abadi Extra Light" panose="020B0204020104020204" pitchFamily="34" charset="0"/>
              </a:rPr>
              <a:t> sig, ehuru aldrig så mycket, att de böra skiljas från den gemensamma negerrasen. När dessa skiljaktigheter i typen, som väl oftast torde vara fallet, bero på uppblandning med andra (hamitiska, semitiska eller bantu) folk, brukar man tala om negroida folk eller, vid ännu större skiljaktighet, om  </a:t>
            </a:r>
            <a:r>
              <a:rPr lang="sv-SE" sz="1600" err="1">
                <a:solidFill>
                  <a:schemeClr val="bg1"/>
                </a:solidFill>
                <a:latin typeface="Abadi Extra Light" panose="020B0204020104020204" pitchFamily="34" charset="0"/>
              </a:rPr>
              <a:t>sub-negroida</a:t>
            </a:r>
            <a:r>
              <a:rPr lang="sv-SE" sz="1600">
                <a:solidFill>
                  <a:schemeClr val="bg1"/>
                </a:solidFill>
                <a:latin typeface="Abadi Extra Light" panose="020B0204020104020204" pitchFamily="34" charset="0"/>
              </a:rPr>
              <a:t> folk, utan att några mer noggranna kännetecken kunna uppställas för dessa »</a:t>
            </a:r>
            <a:r>
              <a:rPr lang="sv-SE" sz="1600" err="1">
                <a:solidFill>
                  <a:schemeClr val="bg1"/>
                </a:solidFill>
                <a:latin typeface="Abadi Extra Light" panose="020B0204020104020204" pitchFamily="34" charset="0"/>
              </a:rPr>
              <a:t>sub-species</a:t>
            </a:r>
            <a:r>
              <a:rPr lang="sv-SE" sz="1600">
                <a:solidFill>
                  <a:schemeClr val="bg1"/>
                </a:solidFill>
                <a:latin typeface="Abadi Extra Light" panose="020B0204020104020204" pitchFamily="34" charset="0"/>
              </a:rPr>
              <a:t>» af negerrasen.</a:t>
            </a:r>
          </a:p>
        </p:txBody>
      </p:sp>
      <p:sp>
        <p:nvSpPr>
          <p:cNvPr id="3" name="Rektangel 2">
            <a:extLst>
              <a:ext uri="{FF2B5EF4-FFF2-40B4-BE49-F238E27FC236}">
                <a16:creationId xmlns:a16="http://schemas.microsoft.com/office/drawing/2014/main" id="{9ADFBFB8-DAE4-4B51-AAA3-16E4BCFA043C}"/>
              </a:ext>
            </a:extLst>
          </p:cNvPr>
          <p:cNvSpPr/>
          <p:nvPr/>
        </p:nvSpPr>
        <p:spPr>
          <a:xfrm>
            <a:off x="191344" y="3140968"/>
            <a:ext cx="11739772" cy="3539430"/>
          </a:xfrm>
          <a:prstGeom prst="rect">
            <a:avLst/>
          </a:prstGeom>
          <a:solidFill>
            <a:schemeClr val="tx1"/>
          </a:solidFill>
        </p:spPr>
        <p:txBody>
          <a:bodyPr wrap="square">
            <a:spAutoFit/>
          </a:bodyPr>
          <a:lstStyle/>
          <a:p>
            <a:r>
              <a:rPr lang="sv-SE" sz="1600">
                <a:highlight>
                  <a:srgbClr val="FFFF00"/>
                </a:highlight>
                <a:latin typeface="Abadi Extra Light" panose="020B0204020104020204" pitchFamily="34" charset="0"/>
              </a:rPr>
              <a:t>I psykiskt hänseende kan negern sägas i allmänhet stå på barnets ståndpunkt, med </a:t>
            </a:r>
            <a:r>
              <a:rPr lang="sv-SE" sz="1600" err="1">
                <a:highlight>
                  <a:srgbClr val="FFFF00"/>
                </a:highlight>
                <a:latin typeface="Abadi Extra Light" panose="020B0204020104020204" pitchFamily="34" charset="0"/>
              </a:rPr>
              <a:t>liflig</a:t>
            </a:r>
            <a:r>
              <a:rPr lang="sv-SE" sz="1600">
                <a:highlight>
                  <a:srgbClr val="FFFF00"/>
                </a:highlight>
                <a:latin typeface="Abadi Extra Light" panose="020B0204020104020204" pitchFamily="34" charset="0"/>
              </a:rPr>
              <a:t> fantasi, brist på uthållighet och energi och ett lättrörligt lynne, </a:t>
            </a:r>
            <a:r>
              <a:rPr lang="sv-SE" sz="1600" err="1">
                <a:highlight>
                  <a:srgbClr val="FFFF00"/>
                </a:highlight>
                <a:latin typeface="Abadi Extra Light" panose="020B0204020104020204" pitchFamily="34" charset="0"/>
              </a:rPr>
              <a:t>hvars</a:t>
            </a:r>
            <a:r>
              <a:rPr lang="sv-SE" sz="1600">
                <a:highlight>
                  <a:srgbClr val="FFFF00"/>
                </a:highlight>
                <a:latin typeface="Abadi Extra Light" panose="020B0204020104020204" pitchFamily="34" charset="0"/>
              </a:rPr>
              <a:t> mest framstående drag utgöras af </a:t>
            </a:r>
            <a:r>
              <a:rPr lang="sv-SE" sz="1600" err="1">
                <a:highlight>
                  <a:srgbClr val="FFFF00"/>
                </a:highlight>
                <a:latin typeface="Abadi Extra Light" panose="020B0204020104020204" pitchFamily="34" charset="0"/>
              </a:rPr>
              <a:t>glädtighet</a:t>
            </a:r>
            <a:r>
              <a:rPr lang="sv-SE" sz="1600">
                <a:highlight>
                  <a:srgbClr val="FFFF00"/>
                </a:highlight>
                <a:latin typeface="Abadi Extra Light" panose="020B0204020104020204" pitchFamily="34" charset="0"/>
              </a:rPr>
              <a:t>, fåfänga och lättsinne i god bemärkelse. Det är nämligen träffande anmärkt, att negern i sedligt </a:t>
            </a:r>
            <a:r>
              <a:rPr lang="sv-SE" sz="1600" err="1">
                <a:highlight>
                  <a:srgbClr val="FFFF00"/>
                </a:highlight>
                <a:latin typeface="Abadi Extra Light" panose="020B0204020104020204" pitchFamily="34" charset="0"/>
              </a:rPr>
              <a:t>afseende</a:t>
            </a:r>
            <a:r>
              <a:rPr lang="sv-SE" sz="1600">
                <a:highlight>
                  <a:srgbClr val="FFFF00"/>
                </a:highlight>
                <a:latin typeface="Abadi Extra Light" panose="020B0204020104020204" pitchFamily="34" charset="0"/>
              </a:rPr>
              <a:t> snarare kan sägas sakna moral än vara omoralisk. I </a:t>
            </a:r>
            <a:r>
              <a:rPr lang="sv-SE" sz="1600" err="1">
                <a:highlight>
                  <a:srgbClr val="FFFF00"/>
                </a:highlight>
                <a:latin typeface="Abadi Extra Light" panose="020B0204020104020204" pitchFamily="34" charset="0"/>
              </a:rPr>
              <a:t>intellektuelt</a:t>
            </a:r>
            <a:r>
              <a:rPr lang="sv-SE" sz="1600">
                <a:highlight>
                  <a:srgbClr val="FFFF00"/>
                </a:highlight>
                <a:latin typeface="Abadi Extra Light" panose="020B0204020104020204" pitchFamily="34" charset="0"/>
              </a:rPr>
              <a:t> hänseende står negerrasen enligt etnografernas samstämmiga mening under kaukasiska, mongoliska, malajiska och amerikanska raserna. </a:t>
            </a:r>
            <a:r>
              <a:rPr lang="sv-SE" sz="1600">
                <a:solidFill>
                  <a:schemeClr val="bg1"/>
                </a:solidFill>
                <a:latin typeface="Abadi Extra Light" panose="020B0204020104020204" pitchFamily="34" charset="0"/>
              </a:rPr>
              <a:t>[…]Styrelseformen är </a:t>
            </a:r>
            <a:r>
              <a:rPr lang="sv-SE" sz="1600" err="1">
                <a:solidFill>
                  <a:schemeClr val="bg1"/>
                </a:solidFill>
                <a:latin typeface="Abadi Extra Light" panose="020B0204020104020204" pitchFamily="34" charset="0"/>
              </a:rPr>
              <a:t>öfverallt</a:t>
            </a:r>
            <a:r>
              <a:rPr lang="sv-SE" sz="1600">
                <a:solidFill>
                  <a:schemeClr val="bg1"/>
                </a:solidFill>
                <a:latin typeface="Abadi Extra Light" panose="020B0204020104020204" pitchFamily="34" charset="0"/>
              </a:rPr>
              <a:t> ren despoti och religionen ursprungligen fetischism, hvilken dock småningom undantränges af islam och blott i ringaste mån af kristendomen. </a:t>
            </a:r>
            <a:r>
              <a:rPr lang="sv-SE" sz="1600" err="1">
                <a:solidFill>
                  <a:schemeClr val="bg1"/>
                </a:solidFill>
                <a:latin typeface="Abadi Extra Light" panose="020B0204020104020204" pitchFamily="34" charset="0"/>
              </a:rPr>
              <a:t>Slafveri</a:t>
            </a:r>
            <a:r>
              <a:rPr lang="sv-SE" sz="1600">
                <a:solidFill>
                  <a:schemeClr val="bg1"/>
                </a:solidFill>
                <a:latin typeface="Abadi Extra Light" panose="020B0204020104020204" pitchFamily="34" charset="0"/>
              </a:rPr>
              <a:t> och </a:t>
            </a:r>
            <a:r>
              <a:rPr lang="sv-SE" sz="1600" err="1">
                <a:solidFill>
                  <a:schemeClr val="bg1"/>
                </a:solidFill>
                <a:latin typeface="Abadi Extra Light" panose="020B0204020104020204" pitchFamily="34" charset="0"/>
              </a:rPr>
              <a:t>slafhandel</a:t>
            </a:r>
            <a:r>
              <a:rPr lang="sv-SE" sz="1600">
                <a:solidFill>
                  <a:schemeClr val="bg1"/>
                </a:solidFill>
                <a:latin typeface="Abadi Extra Light" panose="020B0204020104020204" pitchFamily="34" charset="0"/>
              </a:rPr>
              <a:t> äro </a:t>
            </a:r>
            <a:r>
              <a:rPr lang="sv-SE" sz="1600" err="1">
                <a:solidFill>
                  <a:schemeClr val="bg1"/>
                </a:solidFill>
                <a:latin typeface="Abadi Extra Light" panose="020B0204020104020204" pitchFamily="34" charset="0"/>
              </a:rPr>
              <a:t>öfverallt</a:t>
            </a:r>
            <a:r>
              <a:rPr lang="sv-SE" sz="1600">
                <a:solidFill>
                  <a:schemeClr val="bg1"/>
                </a:solidFill>
                <a:latin typeface="Abadi Extra Light" panose="020B0204020104020204" pitchFamily="34" charset="0"/>
              </a:rPr>
              <a:t> inhemska och uråldriga institutioner, men det var först genom de kristne européernas och de bildade arabernas mellankomst, som </a:t>
            </a:r>
            <a:r>
              <a:rPr lang="sv-SE" sz="1600" err="1">
                <a:solidFill>
                  <a:schemeClr val="bg1"/>
                </a:solidFill>
                <a:latin typeface="Abadi Extra Light" panose="020B0204020104020204" pitchFamily="34" charset="0"/>
              </a:rPr>
              <a:t>slafröfveriet</a:t>
            </a:r>
            <a:r>
              <a:rPr lang="sv-SE" sz="1600">
                <a:solidFill>
                  <a:schemeClr val="bg1"/>
                </a:solidFill>
                <a:latin typeface="Abadi Extra Light" panose="020B0204020104020204" pitchFamily="34" charset="0"/>
              </a:rPr>
              <a:t> och </a:t>
            </a:r>
            <a:r>
              <a:rPr lang="sv-SE" sz="1600" err="1">
                <a:solidFill>
                  <a:schemeClr val="bg1"/>
                </a:solidFill>
                <a:latin typeface="Abadi Extra Light" panose="020B0204020104020204" pitchFamily="34" charset="0"/>
              </a:rPr>
              <a:t>slaf-exporten</a:t>
            </a:r>
            <a:r>
              <a:rPr lang="sv-SE" sz="1600">
                <a:solidFill>
                  <a:schemeClr val="bg1"/>
                </a:solidFill>
                <a:latin typeface="Abadi Extra Light" panose="020B0204020104020204" pitchFamily="34" charset="0"/>
              </a:rPr>
              <a:t> </a:t>
            </a:r>
            <a:r>
              <a:rPr lang="sv-SE" sz="1600" err="1">
                <a:solidFill>
                  <a:schemeClr val="bg1"/>
                </a:solidFill>
                <a:latin typeface="Abadi Extra Light" panose="020B0204020104020204" pitchFamily="34" charset="0"/>
              </a:rPr>
              <a:t>antogo</a:t>
            </a:r>
            <a:r>
              <a:rPr lang="sv-SE" sz="1600">
                <a:solidFill>
                  <a:schemeClr val="bg1"/>
                </a:solidFill>
                <a:latin typeface="Abadi Extra Light" panose="020B0204020104020204" pitchFamily="34" charset="0"/>
              </a:rPr>
              <a:t> en fasaväckande utveckling. </a:t>
            </a:r>
            <a:r>
              <a:rPr lang="sv-SE" sz="1600" err="1">
                <a:solidFill>
                  <a:schemeClr val="bg1"/>
                </a:solidFill>
                <a:latin typeface="Abadi Extra Light" panose="020B0204020104020204" pitchFamily="34" charset="0"/>
              </a:rPr>
              <a:t>Äfven</a:t>
            </a:r>
            <a:r>
              <a:rPr lang="sv-SE" sz="1600">
                <a:solidFill>
                  <a:schemeClr val="bg1"/>
                </a:solidFill>
                <a:latin typeface="Abadi Extra Light" panose="020B0204020104020204" pitchFamily="34" charset="0"/>
              </a:rPr>
              <a:t> kannibalism förekommer hos vissa stammar […]. Polygami herskar allmänt. </a:t>
            </a:r>
            <a:r>
              <a:rPr lang="sv-SE" sz="1600" err="1">
                <a:solidFill>
                  <a:schemeClr val="bg1"/>
                </a:solidFill>
                <a:latin typeface="Abadi Extra Light" panose="020B0204020104020204" pitchFamily="34" charset="0"/>
              </a:rPr>
              <a:t>Qvinnan</a:t>
            </a:r>
            <a:r>
              <a:rPr lang="sv-SE" sz="1600">
                <a:solidFill>
                  <a:schemeClr val="bg1"/>
                </a:solidFill>
                <a:latin typeface="Abadi Extra Light" panose="020B0204020104020204" pitchFamily="34" charset="0"/>
              </a:rPr>
              <a:t>, som af fadern säljes till hustru, betraktas i allmänhet som sakegendom och förrättar jämte </a:t>
            </a:r>
            <a:r>
              <a:rPr lang="sv-SE" sz="1600" err="1">
                <a:solidFill>
                  <a:schemeClr val="bg1"/>
                </a:solidFill>
                <a:latin typeface="Abadi Extra Light" panose="020B0204020104020204" pitchFamily="34" charset="0"/>
              </a:rPr>
              <a:t>slafvarna</a:t>
            </a:r>
            <a:r>
              <a:rPr lang="sv-SE" sz="1600">
                <a:solidFill>
                  <a:schemeClr val="bg1"/>
                </a:solidFill>
                <a:latin typeface="Abadi Extra Light" panose="020B0204020104020204" pitchFamily="34" charset="0"/>
              </a:rPr>
              <a:t> de tyngre göromålen i </a:t>
            </a:r>
            <a:r>
              <a:rPr lang="sv-SE" sz="1600" err="1">
                <a:solidFill>
                  <a:schemeClr val="bg1"/>
                </a:solidFill>
                <a:latin typeface="Abadi Extra Light" panose="020B0204020104020204" pitchFamily="34" charset="0"/>
              </a:rPr>
              <a:t>landtbruket</a:t>
            </a:r>
            <a:r>
              <a:rPr lang="sv-SE" sz="1600">
                <a:solidFill>
                  <a:schemeClr val="bg1"/>
                </a:solidFill>
                <a:latin typeface="Abadi Extra Light" panose="020B0204020104020204" pitchFamily="34" charset="0"/>
              </a:rPr>
              <a:t> och hushållet, men behandlas för </a:t>
            </a:r>
            <a:r>
              <a:rPr lang="sv-SE" sz="1600" err="1">
                <a:solidFill>
                  <a:schemeClr val="bg1"/>
                </a:solidFill>
                <a:latin typeface="Abadi Extra Light" panose="020B0204020104020204" pitchFamily="34" charset="0"/>
              </a:rPr>
              <a:t>öfrigt</a:t>
            </a:r>
            <a:r>
              <a:rPr lang="sv-SE" sz="1600">
                <a:solidFill>
                  <a:schemeClr val="bg1"/>
                </a:solidFill>
                <a:latin typeface="Abadi Extra Light" panose="020B0204020104020204" pitchFamily="34" charset="0"/>
              </a:rPr>
              <a:t> väl. Hos unga flickor skattas kyskheten högt, men äldre ogifta och </a:t>
            </a:r>
            <a:r>
              <a:rPr lang="sv-SE" sz="1600" err="1">
                <a:solidFill>
                  <a:schemeClr val="bg1"/>
                </a:solidFill>
                <a:latin typeface="Abadi Extra Light" panose="020B0204020104020204" pitchFamily="34" charset="0"/>
              </a:rPr>
              <a:t>enkor</a:t>
            </a:r>
            <a:r>
              <a:rPr lang="sv-SE" sz="1600">
                <a:solidFill>
                  <a:schemeClr val="bg1"/>
                </a:solidFill>
                <a:latin typeface="Abadi Extra Light" panose="020B0204020104020204" pitchFamily="34" charset="0"/>
              </a:rPr>
              <a:t> föra vanligen ett mera fritt och </a:t>
            </a:r>
            <a:r>
              <a:rPr lang="sv-SE" sz="1600" err="1">
                <a:solidFill>
                  <a:schemeClr val="bg1"/>
                </a:solidFill>
                <a:latin typeface="Abadi Extra Light" panose="020B0204020104020204" pitchFamily="34" charset="0"/>
              </a:rPr>
              <a:t>utsväfvande</a:t>
            </a:r>
            <a:r>
              <a:rPr lang="sv-SE" sz="1600">
                <a:solidFill>
                  <a:schemeClr val="bg1"/>
                </a:solidFill>
                <a:latin typeface="Abadi Extra Light" panose="020B0204020104020204" pitchFamily="34" charset="0"/>
              </a:rPr>
              <a:t> </a:t>
            </a:r>
            <a:r>
              <a:rPr lang="sv-SE" sz="1600" err="1">
                <a:solidFill>
                  <a:schemeClr val="bg1"/>
                </a:solidFill>
                <a:latin typeface="Abadi Extra Light" panose="020B0204020104020204" pitchFamily="34" charset="0"/>
              </a:rPr>
              <a:t>lif</a:t>
            </a:r>
            <a:r>
              <a:rPr lang="sv-SE" sz="1600">
                <a:solidFill>
                  <a:schemeClr val="bg1"/>
                </a:solidFill>
                <a:latin typeface="Abadi Extra Light" panose="020B0204020104020204" pitchFamily="34" charset="0"/>
              </a:rPr>
              <a:t>. […] Negrerna bo tillsammans i byar; husen äro cirkelrunda, med en diameter af 2-3 m., och </a:t>
            </a:r>
            <a:r>
              <a:rPr lang="sv-SE" sz="1600" err="1">
                <a:solidFill>
                  <a:schemeClr val="bg1"/>
                </a:solidFill>
                <a:latin typeface="Abadi Extra Light" panose="020B0204020104020204" pitchFamily="34" charset="0"/>
              </a:rPr>
              <a:t>hafva</a:t>
            </a:r>
            <a:r>
              <a:rPr lang="sv-SE" sz="1600">
                <a:solidFill>
                  <a:schemeClr val="bg1"/>
                </a:solidFill>
                <a:latin typeface="Abadi Extra Light" panose="020B0204020104020204" pitchFamily="34" charset="0"/>
              </a:rPr>
              <a:t> en vägg af 1,3 m. höga pålar, hvilkas mellanrum fyllas med jord och halm, samt ett högt, spetsigt halmtak. […] </a:t>
            </a:r>
            <a:r>
              <a:rPr lang="sv-SE" sz="1600" err="1">
                <a:solidFill>
                  <a:schemeClr val="bg1"/>
                </a:solidFill>
                <a:latin typeface="Abadi Extra Light" panose="020B0204020104020204" pitchFamily="34" charset="0"/>
              </a:rPr>
              <a:t>Klädedrägten</a:t>
            </a:r>
            <a:r>
              <a:rPr lang="sv-SE" sz="1600">
                <a:solidFill>
                  <a:schemeClr val="bg1"/>
                </a:solidFill>
                <a:latin typeface="Abadi Extra Light" panose="020B0204020104020204" pitchFamily="34" charset="0"/>
              </a:rPr>
              <a:t> är inskränkt till det vanliga skörtet kring midjan, som enligt regeln bäres blott af </a:t>
            </a:r>
            <a:r>
              <a:rPr lang="sv-SE" sz="1600" err="1">
                <a:solidFill>
                  <a:schemeClr val="bg1"/>
                </a:solidFill>
                <a:latin typeface="Abadi Extra Light" panose="020B0204020104020204" pitchFamily="34" charset="0"/>
              </a:rPr>
              <a:t>qvinnor</a:t>
            </a:r>
            <a:r>
              <a:rPr lang="sv-SE" sz="1600">
                <a:solidFill>
                  <a:schemeClr val="bg1"/>
                </a:solidFill>
                <a:latin typeface="Abadi Extra Light" panose="020B0204020104020204" pitchFamily="34" charset="0"/>
              </a:rPr>
              <a:t>, men i de större städerna finner man </a:t>
            </a:r>
            <a:r>
              <a:rPr lang="sv-SE" sz="1600" err="1">
                <a:solidFill>
                  <a:schemeClr val="bg1"/>
                </a:solidFill>
                <a:latin typeface="Abadi Extra Light" panose="020B0204020104020204" pitchFamily="34" charset="0"/>
              </a:rPr>
              <a:t>äfven</a:t>
            </a:r>
            <a:r>
              <a:rPr lang="sv-SE" sz="1600">
                <a:solidFill>
                  <a:schemeClr val="bg1"/>
                </a:solidFill>
                <a:latin typeface="Abadi Extra Light" panose="020B0204020104020204" pitchFamily="34" charset="0"/>
              </a:rPr>
              <a:t> enskilda plagg af europeiska eller arabiska </a:t>
            </a:r>
            <a:r>
              <a:rPr lang="sv-SE" sz="1600" err="1">
                <a:solidFill>
                  <a:schemeClr val="bg1"/>
                </a:solidFill>
                <a:latin typeface="Abadi Extra Light" panose="020B0204020104020204" pitchFamily="34" charset="0"/>
              </a:rPr>
              <a:t>drägter</a:t>
            </a:r>
            <a:r>
              <a:rPr lang="sv-SE" sz="1600">
                <a:solidFill>
                  <a:schemeClr val="bg1"/>
                </a:solidFill>
                <a:latin typeface="Abadi Extra Light" panose="020B0204020104020204" pitchFamily="34" charset="0"/>
              </a:rPr>
              <a:t>, oftast begagnade på ett </a:t>
            </a:r>
            <a:r>
              <a:rPr lang="sv-SE" sz="1600" err="1">
                <a:solidFill>
                  <a:schemeClr val="bg1"/>
                </a:solidFill>
                <a:latin typeface="Abadi Extra Light" panose="020B0204020104020204" pitchFamily="34" charset="0"/>
              </a:rPr>
              <a:t>förvändt</a:t>
            </a:r>
            <a:r>
              <a:rPr lang="sv-SE" sz="1600">
                <a:solidFill>
                  <a:schemeClr val="bg1"/>
                </a:solidFill>
                <a:latin typeface="Abadi Extra Light" panose="020B0204020104020204" pitchFamily="34" charset="0"/>
              </a:rPr>
              <a:t> sätt. Allmänt </a:t>
            </a:r>
            <a:r>
              <a:rPr lang="sv-SE" sz="1600" err="1">
                <a:solidFill>
                  <a:schemeClr val="bg1"/>
                </a:solidFill>
                <a:latin typeface="Abadi Extra Light" panose="020B0204020104020204" pitchFamily="34" charset="0"/>
              </a:rPr>
              <a:t>spridt</a:t>
            </a:r>
            <a:r>
              <a:rPr lang="sv-SE" sz="1600">
                <a:solidFill>
                  <a:schemeClr val="bg1"/>
                </a:solidFill>
                <a:latin typeface="Abadi Extra Light" panose="020B0204020104020204" pitchFamily="34" charset="0"/>
              </a:rPr>
              <a:t> är begäret efter prydnader (halsband af </a:t>
            </a:r>
            <a:r>
              <a:rPr lang="sv-SE" sz="1600" err="1">
                <a:solidFill>
                  <a:schemeClr val="bg1"/>
                </a:solidFill>
                <a:latin typeface="Abadi Extra Light" panose="020B0204020104020204" pitchFamily="34" charset="0"/>
              </a:rPr>
              <a:t>glasperlor</a:t>
            </a:r>
            <a:r>
              <a:rPr lang="sv-SE" sz="1600">
                <a:solidFill>
                  <a:schemeClr val="bg1"/>
                </a:solidFill>
                <a:latin typeface="Abadi Extra Light" panose="020B0204020104020204" pitchFamily="34" charset="0"/>
              </a:rPr>
              <a:t>, öron-, näs- och </a:t>
            </a:r>
            <a:r>
              <a:rPr lang="sv-SE" sz="1600" err="1">
                <a:solidFill>
                  <a:schemeClr val="bg1"/>
                </a:solidFill>
                <a:latin typeface="Abadi Extra Light" panose="020B0204020104020204" pitchFamily="34" charset="0"/>
              </a:rPr>
              <a:t>läpp-ringar</a:t>
            </a:r>
            <a:r>
              <a:rPr lang="sv-SE" sz="1600">
                <a:solidFill>
                  <a:schemeClr val="bg1"/>
                </a:solidFill>
                <a:latin typeface="Abadi Extra Light" panose="020B0204020104020204" pitchFamily="34" charset="0"/>
              </a:rPr>
              <a:t> o. d.), liksom ock tatuering </a:t>
            </a:r>
            <a:r>
              <a:rPr lang="sv-SE" sz="1600" err="1">
                <a:solidFill>
                  <a:schemeClr val="bg1"/>
                </a:solidFill>
                <a:latin typeface="Abadi Extra Light" panose="020B0204020104020204" pitchFamily="34" charset="0"/>
              </a:rPr>
              <a:t>öfverallt</a:t>
            </a:r>
            <a:r>
              <a:rPr lang="sv-SE" sz="1600">
                <a:solidFill>
                  <a:schemeClr val="bg1"/>
                </a:solidFill>
                <a:latin typeface="Abadi Extra Light" panose="020B0204020104020204" pitchFamily="34" charset="0"/>
              </a:rPr>
              <a:t> synes vara inhemsk sed.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örenta Hemlandet Av Slavar I USA | 2021">
            <a:extLst>
              <a:ext uri="{FF2B5EF4-FFF2-40B4-BE49-F238E27FC236}">
                <a16:creationId xmlns:a16="http://schemas.microsoft.com/office/drawing/2014/main" id="{65EC3340-4993-4F80-9131-E3C909A94D56}"/>
              </a:ext>
            </a:extLst>
          </p:cNvPr>
          <p:cNvPicPr>
            <a:picLocks noChangeAspect="1" noChangeArrowheads="1"/>
          </p:cNvPicPr>
          <p:nvPr/>
        </p:nvPicPr>
        <p:blipFill>
          <a:blip r:embed="rId2">
            <a:graysc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535" y="238336"/>
            <a:ext cx="12213069" cy="6381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68078B6-22D6-43E7-9629-B8256DA2DD40}"/>
              </a:ext>
            </a:extLst>
          </p:cNvPr>
          <p:cNvSpPr txBox="1"/>
          <p:nvPr/>
        </p:nvSpPr>
        <p:spPr>
          <a:xfrm>
            <a:off x="7896200" y="404664"/>
            <a:ext cx="3841858" cy="606077"/>
          </a:xfrm>
          <a:prstGeom prst="rect">
            <a:avLst/>
          </a:prstGeom>
          <a:solidFill>
            <a:schemeClr val="tx1"/>
          </a:solidFill>
        </p:spPr>
        <p:txBody>
          <a:bodyPr wrap="square" rtlCol="0">
            <a:spAutoFit/>
          </a:bodyPr>
          <a:lstStyle/>
          <a:p>
            <a:pPr algn="ctr"/>
            <a:r>
              <a:rPr lang="sv-SE" sz="3200">
                <a:solidFill>
                  <a:schemeClr val="bg1"/>
                </a:solidFill>
                <a:latin typeface="Abadi Extra Light" panose="020B0204020104020204" pitchFamily="34" charset="0"/>
              </a:rPr>
              <a:t>Slaveri</a:t>
            </a:r>
            <a:endParaRPr lang="en-SE" sz="3200">
              <a:solidFill>
                <a:schemeClr val="bg1"/>
              </a:solidFill>
              <a:latin typeface="Abadi Extra Light" panose="020B0204020104020204" pitchFamily="34" charset="0"/>
            </a:endParaRPr>
          </a:p>
        </p:txBody>
      </p:sp>
      <p:sp>
        <p:nvSpPr>
          <p:cNvPr id="5" name="textruta 4">
            <a:extLst>
              <a:ext uri="{FF2B5EF4-FFF2-40B4-BE49-F238E27FC236}">
                <a16:creationId xmlns:a16="http://schemas.microsoft.com/office/drawing/2014/main" id="{F6F59DF5-A03F-4096-BAB7-D10864C7C732}"/>
              </a:ext>
            </a:extLst>
          </p:cNvPr>
          <p:cNvSpPr txBox="1"/>
          <p:nvPr/>
        </p:nvSpPr>
        <p:spPr>
          <a:xfrm>
            <a:off x="839416" y="1844824"/>
            <a:ext cx="5616624" cy="830997"/>
          </a:xfrm>
          <a:prstGeom prst="rect">
            <a:avLst/>
          </a:prstGeom>
          <a:solidFill>
            <a:schemeClr val="tx1"/>
          </a:solidFill>
        </p:spPr>
        <p:txBody>
          <a:bodyPr wrap="square" rtlCol="0">
            <a:spAutoFit/>
          </a:bodyPr>
          <a:lstStyle/>
          <a:p>
            <a:r>
              <a:rPr lang="sv-SE" sz="2400">
                <a:solidFill>
                  <a:schemeClr val="bg1"/>
                </a:solidFill>
                <a:latin typeface="Abadi Extra Light" panose="020B0204020104020204" pitchFamily="34" charset="0"/>
              </a:rPr>
              <a:t>Dubbelsidig utveckling av slaveriet under 1800-talet</a:t>
            </a:r>
            <a:endParaRPr lang="en-SE" sz="2400">
              <a:solidFill>
                <a:schemeClr val="bg1"/>
              </a:solidFill>
              <a:latin typeface="Abadi Extra Light" panose="020B0204020104020204" pitchFamily="34" charset="0"/>
            </a:endParaRPr>
          </a:p>
        </p:txBody>
      </p:sp>
      <p:sp>
        <p:nvSpPr>
          <p:cNvPr id="6" name="textruta 5">
            <a:extLst>
              <a:ext uri="{FF2B5EF4-FFF2-40B4-BE49-F238E27FC236}">
                <a16:creationId xmlns:a16="http://schemas.microsoft.com/office/drawing/2014/main" id="{D0E00DFE-5B7E-4737-B995-F21C577B7872}"/>
              </a:ext>
            </a:extLst>
          </p:cNvPr>
          <p:cNvSpPr txBox="1"/>
          <p:nvPr/>
        </p:nvSpPr>
        <p:spPr>
          <a:xfrm>
            <a:off x="832033" y="2924944"/>
            <a:ext cx="5616624" cy="461665"/>
          </a:xfrm>
          <a:prstGeom prst="rect">
            <a:avLst/>
          </a:prstGeom>
          <a:solidFill>
            <a:schemeClr val="tx1"/>
          </a:solidFill>
        </p:spPr>
        <p:txBody>
          <a:bodyPr wrap="square" rtlCol="0">
            <a:spAutoFit/>
          </a:bodyPr>
          <a:lstStyle/>
          <a:p>
            <a:r>
              <a:rPr lang="sv-SE" sz="2400" err="1">
                <a:solidFill>
                  <a:schemeClr val="bg1"/>
                </a:solidFill>
                <a:latin typeface="Abadi Extra Light" panose="020B0204020104020204" pitchFamily="34" charset="0"/>
              </a:rPr>
              <a:t>Abolitionismen</a:t>
            </a:r>
            <a:r>
              <a:rPr lang="sv-SE" sz="2400">
                <a:solidFill>
                  <a:schemeClr val="bg1"/>
                </a:solidFill>
                <a:latin typeface="Abadi Extra Light" panose="020B0204020104020204" pitchFamily="34" charset="0"/>
              </a:rPr>
              <a:t> växer fram som en folkrörelse.</a:t>
            </a:r>
            <a:endParaRPr lang="en-SE" sz="2400">
              <a:solidFill>
                <a:schemeClr val="bg1"/>
              </a:solidFill>
              <a:latin typeface="Abadi Extra Light" panose="020B0204020104020204" pitchFamily="34" charset="0"/>
            </a:endParaRPr>
          </a:p>
        </p:txBody>
      </p:sp>
      <p:sp>
        <p:nvSpPr>
          <p:cNvPr id="7" name="textruta 6">
            <a:extLst>
              <a:ext uri="{FF2B5EF4-FFF2-40B4-BE49-F238E27FC236}">
                <a16:creationId xmlns:a16="http://schemas.microsoft.com/office/drawing/2014/main" id="{95119720-0775-48ED-B1E3-C704B5EC6E16}"/>
              </a:ext>
            </a:extLst>
          </p:cNvPr>
          <p:cNvSpPr txBox="1"/>
          <p:nvPr/>
        </p:nvSpPr>
        <p:spPr>
          <a:xfrm>
            <a:off x="839416" y="3635732"/>
            <a:ext cx="5616624" cy="830997"/>
          </a:xfrm>
          <a:prstGeom prst="rect">
            <a:avLst/>
          </a:prstGeom>
          <a:solidFill>
            <a:schemeClr val="tx1"/>
          </a:solidFill>
        </p:spPr>
        <p:txBody>
          <a:bodyPr wrap="square" rtlCol="0">
            <a:spAutoFit/>
          </a:bodyPr>
          <a:lstStyle/>
          <a:p>
            <a:r>
              <a:rPr lang="sv-SE" sz="2400">
                <a:solidFill>
                  <a:schemeClr val="bg1"/>
                </a:solidFill>
                <a:latin typeface="Abadi Extra Light" panose="020B0204020104020204" pitchFamily="34" charset="0"/>
              </a:rPr>
              <a:t>Avskaffande av slaveriet är ett officiellt motiv bakom kolonialiseringen av Afrika</a:t>
            </a:r>
            <a:endParaRPr lang="en-SE" sz="2400">
              <a:solidFill>
                <a:schemeClr val="bg1"/>
              </a:solidFill>
              <a:latin typeface="Abadi Extra Light" panose="020B0204020104020204" pitchFamily="34" charset="0"/>
            </a:endParaRPr>
          </a:p>
        </p:txBody>
      </p:sp>
      <p:sp>
        <p:nvSpPr>
          <p:cNvPr id="8" name="textruta 7">
            <a:extLst>
              <a:ext uri="{FF2B5EF4-FFF2-40B4-BE49-F238E27FC236}">
                <a16:creationId xmlns:a16="http://schemas.microsoft.com/office/drawing/2014/main" id="{E110D3E5-4B7D-441A-8D6E-C732E455A71E}"/>
              </a:ext>
            </a:extLst>
          </p:cNvPr>
          <p:cNvSpPr txBox="1"/>
          <p:nvPr/>
        </p:nvSpPr>
        <p:spPr>
          <a:xfrm>
            <a:off x="839416" y="4715852"/>
            <a:ext cx="5616624" cy="1200329"/>
          </a:xfrm>
          <a:prstGeom prst="rect">
            <a:avLst/>
          </a:prstGeom>
          <a:solidFill>
            <a:schemeClr val="tx1"/>
          </a:solidFill>
        </p:spPr>
        <p:txBody>
          <a:bodyPr wrap="square" rtlCol="0">
            <a:spAutoFit/>
          </a:bodyPr>
          <a:lstStyle/>
          <a:p>
            <a:r>
              <a:rPr lang="sv-SE" sz="2400">
                <a:solidFill>
                  <a:schemeClr val="bg1"/>
                </a:solidFill>
                <a:latin typeface="Abadi Extra Light" panose="020B0204020104020204" pitchFamily="34" charset="0"/>
              </a:rPr>
              <a:t>Den ekonomiska utvecklingen skapar en tillväxt för slaveriet, speciellt på Kuba och i USA och Brasilien</a:t>
            </a:r>
            <a:endParaRPr lang="en-SE" sz="240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1778741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6F83235-6218-4F4D-9D8A-36C62B3EA4F3}"/>
              </a:ext>
            </a:extLst>
          </p:cNvPr>
          <p:cNvPicPr>
            <a:picLocks noChangeAspect="1"/>
          </p:cNvPicPr>
          <p:nvPr/>
        </p:nvPicPr>
        <p:blipFill>
          <a:blip r:embed="rId2"/>
          <a:stretch>
            <a:fillRect/>
          </a:stretch>
        </p:blipFill>
        <p:spPr>
          <a:xfrm>
            <a:off x="7818963" y="-9909"/>
            <a:ext cx="4342033" cy="6856278"/>
          </a:xfrm>
          <a:prstGeom prst="rect">
            <a:avLst/>
          </a:prstGeom>
        </p:spPr>
      </p:pic>
      <p:sp>
        <p:nvSpPr>
          <p:cNvPr id="7" name="textruta 6">
            <a:extLst>
              <a:ext uri="{FF2B5EF4-FFF2-40B4-BE49-F238E27FC236}">
                <a16:creationId xmlns:a16="http://schemas.microsoft.com/office/drawing/2014/main" id="{90D3A287-5F09-474B-AFEF-C60DD58E087E}"/>
              </a:ext>
            </a:extLst>
          </p:cNvPr>
          <p:cNvSpPr txBox="1"/>
          <p:nvPr/>
        </p:nvSpPr>
        <p:spPr>
          <a:xfrm>
            <a:off x="407368" y="389657"/>
            <a:ext cx="3841858" cy="606077"/>
          </a:xfrm>
          <a:prstGeom prst="rect">
            <a:avLst/>
          </a:prstGeom>
          <a:solidFill>
            <a:schemeClr val="tx1"/>
          </a:solidFill>
        </p:spPr>
        <p:txBody>
          <a:bodyPr wrap="square" rtlCol="0">
            <a:spAutoFit/>
          </a:bodyPr>
          <a:lstStyle/>
          <a:p>
            <a:pPr algn="ctr"/>
            <a:r>
              <a:rPr lang="sv-SE" sz="3200">
                <a:solidFill>
                  <a:schemeClr val="bg1"/>
                </a:solidFill>
                <a:latin typeface="Abadi Extra Light" panose="020B0204020104020204" pitchFamily="34" charset="0"/>
              </a:rPr>
              <a:t>Antisemitism</a:t>
            </a:r>
            <a:endParaRPr lang="en-SE" sz="3200">
              <a:solidFill>
                <a:schemeClr val="bg1"/>
              </a:solidFill>
              <a:latin typeface="Abadi Extra Light" panose="020B0204020104020204" pitchFamily="34" charset="0"/>
            </a:endParaRPr>
          </a:p>
        </p:txBody>
      </p:sp>
      <p:sp>
        <p:nvSpPr>
          <p:cNvPr id="9" name="textruta 8">
            <a:extLst>
              <a:ext uri="{FF2B5EF4-FFF2-40B4-BE49-F238E27FC236}">
                <a16:creationId xmlns:a16="http://schemas.microsoft.com/office/drawing/2014/main" id="{C336536E-74C0-4D19-969B-7C09CC974AD4}"/>
              </a:ext>
            </a:extLst>
          </p:cNvPr>
          <p:cNvSpPr txBox="1"/>
          <p:nvPr/>
        </p:nvSpPr>
        <p:spPr>
          <a:xfrm>
            <a:off x="407368" y="2126574"/>
            <a:ext cx="7105824" cy="1569660"/>
          </a:xfrm>
          <a:prstGeom prst="rect">
            <a:avLst/>
          </a:prstGeom>
          <a:solidFill>
            <a:schemeClr val="tx1"/>
          </a:solidFill>
        </p:spPr>
        <p:txBody>
          <a:bodyPr wrap="square" rtlCol="0">
            <a:spAutoFit/>
          </a:bodyPr>
          <a:lstStyle>
            <a:defPPr>
              <a:defRPr lang="sv-SE"/>
            </a:defPPr>
            <a:lvl1pPr>
              <a:defRPr sz="2400">
                <a:solidFill>
                  <a:schemeClr val="bg1"/>
                </a:solidFill>
                <a:latin typeface="Abadi Extra Light" panose="020B0204020104020204" pitchFamily="34" charset="0"/>
              </a:defRPr>
            </a:lvl1pPr>
          </a:lstStyle>
          <a:p>
            <a:r>
              <a:rPr lang="sv-SE"/>
              <a:t>Termen antisemitism lanserades 1873 av tysken Wilhelm </a:t>
            </a:r>
            <a:r>
              <a:rPr lang="sv-SE" err="1"/>
              <a:t>Marr</a:t>
            </a:r>
            <a:r>
              <a:rPr lang="sv-SE"/>
              <a:t> och blev synonymt med aversion mot judarna eller hat mot judar, som ”ras” i enlighet med tidens ”rasvetenskap” eller rasistiska föreställningar.</a:t>
            </a:r>
          </a:p>
        </p:txBody>
      </p:sp>
      <p:sp>
        <p:nvSpPr>
          <p:cNvPr id="11" name="textruta 10">
            <a:extLst>
              <a:ext uri="{FF2B5EF4-FFF2-40B4-BE49-F238E27FC236}">
                <a16:creationId xmlns:a16="http://schemas.microsoft.com/office/drawing/2014/main" id="{BFC1C04A-9179-48CF-9E6D-302FC3107B35}"/>
              </a:ext>
            </a:extLst>
          </p:cNvPr>
          <p:cNvSpPr txBox="1"/>
          <p:nvPr/>
        </p:nvSpPr>
        <p:spPr>
          <a:xfrm>
            <a:off x="407368" y="3956863"/>
            <a:ext cx="7105824" cy="1200329"/>
          </a:xfrm>
          <a:prstGeom prst="rect">
            <a:avLst/>
          </a:prstGeom>
          <a:solidFill>
            <a:schemeClr val="tx1"/>
          </a:solidFill>
        </p:spPr>
        <p:txBody>
          <a:bodyPr wrap="square" rtlCol="0">
            <a:spAutoFit/>
          </a:bodyPr>
          <a:lstStyle>
            <a:defPPr>
              <a:defRPr lang="sv-SE"/>
            </a:defPPr>
            <a:lvl1pPr>
              <a:defRPr sz="2400">
                <a:solidFill>
                  <a:schemeClr val="bg1"/>
                </a:solidFill>
                <a:latin typeface="Abadi Extra Light" panose="020B0204020104020204" pitchFamily="34" charset="0"/>
              </a:defRPr>
            </a:lvl1pPr>
          </a:lstStyle>
          <a:p>
            <a:r>
              <a:rPr lang="sv-SE"/>
              <a:t>Tidigare föreställningar kan benämnas som antijudaism. Olika antijudaistiska/antisemitiska föreställningar har en lång historia i Europa och har rötter minst till medeltiden.</a:t>
            </a:r>
          </a:p>
        </p:txBody>
      </p:sp>
    </p:spTree>
    <p:extLst>
      <p:ext uri="{BB962C8B-B14F-4D97-AF65-F5344CB8AC3E}">
        <p14:creationId xmlns:p14="http://schemas.microsoft.com/office/powerpoint/2010/main" val="1254731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losofrida.blogg.se - Samhällsfilosofiska perspektiv">
            <a:extLst>
              <a:ext uri="{FF2B5EF4-FFF2-40B4-BE49-F238E27FC236}">
                <a16:creationId xmlns:a16="http://schemas.microsoft.com/office/drawing/2014/main" id="{6F1E80C2-3104-4073-84EE-8434CF084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687" y="0"/>
            <a:ext cx="542131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54FC0878-4744-4BB1-9D57-4023411DC99C}"/>
              </a:ext>
            </a:extLst>
          </p:cNvPr>
          <p:cNvGraphicFramePr/>
          <p:nvPr>
            <p:extLst>
              <p:ext uri="{D42A27DB-BD31-4B8C-83A1-F6EECF244321}">
                <p14:modId xmlns:p14="http://schemas.microsoft.com/office/powerpoint/2010/main" val="156239061"/>
              </p:ext>
            </p:extLst>
          </p:nvPr>
        </p:nvGraphicFramePr>
        <p:xfrm>
          <a:off x="1955539" y="1593850"/>
          <a:ext cx="5112569" cy="3717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C48CAA64-D3C0-42E0-B939-8A3BC4FF9CD1}"/>
              </a:ext>
            </a:extLst>
          </p:cNvPr>
          <p:cNvGraphicFramePr/>
          <p:nvPr>
            <p:extLst>
              <p:ext uri="{D42A27DB-BD31-4B8C-83A1-F6EECF244321}">
                <p14:modId xmlns:p14="http://schemas.microsoft.com/office/powerpoint/2010/main" val="408479710"/>
              </p:ext>
            </p:extLst>
          </p:nvPr>
        </p:nvGraphicFramePr>
        <p:xfrm>
          <a:off x="7536160" y="1076309"/>
          <a:ext cx="4176464" cy="44375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ruta 3">
            <a:extLst>
              <a:ext uri="{FF2B5EF4-FFF2-40B4-BE49-F238E27FC236}">
                <a16:creationId xmlns:a16="http://schemas.microsoft.com/office/drawing/2014/main" id="{32B17929-5407-4509-837E-AD8B2CF4C69E}"/>
              </a:ext>
            </a:extLst>
          </p:cNvPr>
          <p:cNvSpPr txBox="1"/>
          <p:nvPr/>
        </p:nvSpPr>
        <p:spPr>
          <a:xfrm>
            <a:off x="623392" y="532153"/>
            <a:ext cx="3841858" cy="606077"/>
          </a:xfrm>
          <a:prstGeom prst="rect">
            <a:avLst/>
          </a:prstGeom>
          <a:solidFill>
            <a:schemeClr val="tx1"/>
          </a:solidFill>
        </p:spPr>
        <p:txBody>
          <a:bodyPr wrap="square" rtlCol="0">
            <a:spAutoFit/>
          </a:bodyPr>
          <a:lstStyle/>
          <a:p>
            <a:pPr algn="ctr"/>
            <a:r>
              <a:rPr lang="sv-SE" sz="3200">
                <a:solidFill>
                  <a:schemeClr val="bg1"/>
                </a:solidFill>
                <a:latin typeface="Abadi Extra Light" panose="020B0204020104020204" pitchFamily="34" charset="0"/>
              </a:rPr>
              <a:t>Klass</a:t>
            </a:r>
            <a:endParaRPr lang="en-SE" sz="3200">
              <a:solidFill>
                <a:schemeClr val="bg1"/>
              </a:solidFill>
              <a:latin typeface="Abadi Extra Light" panose="020B0204020104020204" pitchFamily="34" charset="0"/>
            </a:endParaRPr>
          </a:p>
        </p:txBody>
      </p:sp>
      <p:sp>
        <p:nvSpPr>
          <p:cNvPr id="5" name="textruta 4">
            <a:extLst>
              <a:ext uri="{FF2B5EF4-FFF2-40B4-BE49-F238E27FC236}">
                <a16:creationId xmlns:a16="http://schemas.microsoft.com/office/drawing/2014/main" id="{040CB676-6A0D-4BE4-B270-7A081143A57A}"/>
              </a:ext>
            </a:extLst>
          </p:cNvPr>
          <p:cNvSpPr txBox="1"/>
          <p:nvPr/>
        </p:nvSpPr>
        <p:spPr>
          <a:xfrm>
            <a:off x="5087888" y="6093296"/>
            <a:ext cx="3841858" cy="461665"/>
          </a:xfrm>
          <a:prstGeom prst="rect">
            <a:avLst/>
          </a:prstGeom>
          <a:solidFill>
            <a:schemeClr val="tx1"/>
          </a:solidFill>
        </p:spPr>
        <p:txBody>
          <a:bodyPr wrap="square" rtlCol="0">
            <a:spAutoFit/>
          </a:bodyPr>
          <a:lstStyle/>
          <a:p>
            <a:pPr algn="ctr"/>
            <a:r>
              <a:rPr lang="sv-SE" sz="2400">
                <a:solidFill>
                  <a:schemeClr val="bg1"/>
                </a:solidFill>
                <a:latin typeface="Abadi Extra Light" panose="020B0204020104020204" pitchFamily="34" charset="0"/>
              </a:rPr>
              <a:t>Från stånd till klass</a:t>
            </a:r>
            <a:endParaRPr lang="en-SE" sz="240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1572387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rses and carriages in the Victorian era | The History of London">
            <a:extLst>
              <a:ext uri="{FF2B5EF4-FFF2-40B4-BE49-F238E27FC236}">
                <a16:creationId xmlns:a16="http://schemas.microsoft.com/office/drawing/2014/main" id="{67E6D47D-5266-44C1-BAF1-AEF17CC0D8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82" r="19762" b="-1"/>
          <a:stretch/>
        </p:blipFill>
        <p:spPr bwMode="auto">
          <a:xfrm>
            <a:off x="20" y="10"/>
            <a:ext cx="12191980" cy="6857990"/>
          </a:xfrm>
          <a:prstGeom prst="rect">
            <a:avLst/>
          </a:prstGeom>
          <a:solidFill>
            <a:srgbClr val="FFFFFF"/>
          </a:solidFill>
        </p:spPr>
      </p:pic>
      <p:sp>
        <p:nvSpPr>
          <p:cNvPr id="3" name="textruta 2">
            <a:extLst>
              <a:ext uri="{FF2B5EF4-FFF2-40B4-BE49-F238E27FC236}">
                <a16:creationId xmlns:a16="http://schemas.microsoft.com/office/drawing/2014/main" id="{D7F7C356-2817-4821-AF88-1ECE8AEDC7C8}"/>
              </a:ext>
            </a:extLst>
          </p:cNvPr>
          <p:cNvSpPr txBox="1"/>
          <p:nvPr/>
        </p:nvSpPr>
        <p:spPr>
          <a:xfrm>
            <a:off x="5303912" y="4869160"/>
            <a:ext cx="5688632" cy="1015663"/>
          </a:xfrm>
          <a:prstGeom prst="rect">
            <a:avLst/>
          </a:prstGeom>
          <a:solidFill>
            <a:schemeClr val="tx1"/>
          </a:solidFill>
        </p:spPr>
        <p:txBody>
          <a:bodyPr wrap="square" rtlCol="0">
            <a:spAutoFit/>
          </a:bodyPr>
          <a:lstStyle/>
          <a:p>
            <a:pPr algn="ctr"/>
            <a:r>
              <a:rPr lang="sv-SE" sz="6000">
                <a:solidFill>
                  <a:schemeClr val="bg1"/>
                </a:solidFill>
                <a:latin typeface="Abadi Extra Light" panose="020B0204020104020204" pitchFamily="34" charset="0"/>
              </a:rPr>
              <a:t>Slut. Frågor?</a:t>
            </a:r>
            <a:endParaRPr lang="en-SE" sz="600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2317058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6561F1E-54C2-4325-BBFC-F403A5F46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12192000" cy="3942080"/>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3D255AE9-C5B8-400E-BA9E-93BD2F129458}"/>
              </a:ext>
            </a:extLst>
          </p:cNvPr>
          <p:cNvSpPr txBox="1"/>
          <p:nvPr/>
        </p:nvSpPr>
        <p:spPr>
          <a:xfrm>
            <a:off x="551384" y="548680"/>
            <a:ext cx="4824536" cy="461665"/>
          </a:xfrm>
          <a:prstGeom prst="rect">
            <a:avLst/>
          </a:prstGeom>
          <a:solidFill>
            <a:schemeClr val="tx1"/>
          </a:solidFill>
        </p:spPr>
        <p:txBody>
          <a:bodyPr wrap="square" rtlCol="0">
            <a:spAutoFit/>
          </a:bodyPr>
          <a:lstStyle/>
          <a:p>
            <a:r>
              <a:rPr lang="sv-SE" sz="2400">
                <a:solidFill>
                  <a:schemeClr val="bg1"/>
                </a:solidFill>
                <a:latin typeface="Abadi Extra Light" panose="020B0204020104020204" pitchFamily="34" charset="0"/>
              </a:rPr>
              <a:t>Manlighet och kvinnlighet</a:t>
            </a:r>
            <a:endParaRPr lang="en-SE" sz="2400">
              <a:solidFill>
                <a:schemeClr val="bg1"/>
              </a:solidFill>
              <a:latin typeface="Abadi Extra Light" panose="020B0204020104020204" pitchFamily="34" charset="0"/>
            </a:endParaRPr>
          </a:p>
        </p:txBody>
      </p:sp>
      <p:sp>
        <p:nvSpPr>
          <p:cNvPr id="5" name="textruta 4">
            <a:extLst>
              <a:ext uri="{FF2B5EF4-FFF2-40B4-BE49-F238E27FC236}">
                <a16:creationId xmlns:a16="http://schemas.microsoft.com/office/drawing/2014/main" id="{A4A1299D-4DB2-4DA7-A1F3-6007515DDCA1}"/>
              </a:ext>
            </a:extLst>
          </p:cNvPr>
          <p:cNvSpPr txBox="1"/>
          <p:nvPr/>
        </p:nvSpPr>
        <p:spPr>
          <a:xfrm>
            <a:off x="550630" y="1162745"/>
            <a:ext cx="4824536" cy="461665"/>
          </a:xfrm>
          <a:prstGeom prst="rect">
            <a:avLst/>
          </a:prstGeom>
          <a:solidFill>
            <a:schemeClr val="tx1"/>
          </a:solidFill>
        </p:spPr>
        <p:txBody>
          <a:bodyPr wrap="square" rtlCol="0">
            <a:spAutoFit/>
          </a:bodyPr>
          <a:lstStyle/>
          <a:p>
            <a:r>
              <a:rPr lang="sv-SE" sz="2400">
                <a:solidFill>
                  <a:schemeClr val="bg1"/>
                </a:solidFill>
                <a:latin typeface="Abadi Extra Light" panose="020B0204020104020204" pitchFamily="34" charset="0"/>
              </a:rPr>
              <a:t>Homosexualitet</a:t>
            </a:r>
            <a:endParaRPr lang="en-SE" sz="2400">
              <a:solidFill>
                <a:schemeClr val="bg1"/>
              </a:solidFill>
              <a:latin typeface="Abadi Extra Light" panose="020B0204020104020204" pitchFamily="34" charset="0"/>
            </a:endParaRPr>
          </a:p>
        </p:txBody>
      </p:sp>
      <p:sp>
        <p:nvSpPr>
          <p:cNvPr id="6" name="textruta 5">
            <a:extLst>
              <a:ext uri="{FF2B5EF4-FFF2-40B4-BE49-F238E27FC236}">
                <a16:creationId xmlns:a16="http://schemas.microsoft.com/office/drawing/2014/main" id="{7F9C107C-9CCE-47FF-B43A-4C084AAED12D}"/>
              </a:ext>
            </a:extLst>
          </p:cNvPr>
          <p:cNvSpPr txBox="1"/>
          <p:nvPr/>
        </p:nvSpPr>
        <p:spPr>
          <a:xfrm>
            <a:off x="552455" y="1776810"/>
            <a:ext cx="4824536" cy="461665"/>
          </a:xfrm>
          <a:prstGeom prst="rect">
            <a:avLst/>
          </a:prstGeom>
          <a:solidFill>
            <a:schemeClr val="tx1"/>
          </a:solidFill>
        </p:spPr>
        <p:txBody>
          <a:bodyPr wrap="square" rtlCol="0">
            <a:spAutoFit/>
          </a:bodyPr>
          <a:lstStyle/>
          <a:p>
            <a:r>
              <a:rPr lang="sv-SE" sz="2400">
                <a:solidFill>
                  <a:schemeClr val="bg1"/>
                </a:solidFill>
                <a:latin typeface="Abadi Extra Light" panose="020B0204020104020204" pitchFamily="34" charset="0"/>
              </a:rPr>
              <a:t>Rasism, antisemitism och slaveri</a:t>
            </a:r>
            <a:endParaRPr lang="en-SE" sz="2400">
              <a:solidFill>
                <a:schemeClr val="bg1"/>
              </a:solidFill>
              <a:latin typeface="Abadi Extra Light" panose="020B0204020104020204" pitchFamily="34" charset="0"/>
            </a:endParaRPr>
          </a:p>
        </p:txBody>
      </p:sp>
      <p:sp>
        <p:nvSpPr>
          <p:cNvPr id="7" name="textruta 6">
            <a:extLst>
              <a:ext uri="{FF2B5EF4-FFF2-40B4-BE49-F238E27FC236}">
                <a16:creationId xmlns:a16="http://schemas.microsoft.com/office/drawing/2014/main" id="{650A8FDC-DF5B-48F4-872F-BBA4C2472466}"/>
              </a:ext>
            </a:extLst>
          </p:cNvPr>
          <p:cNvSpPr txBox="1"/>
          <p:nvPr/>
        </p:nvSpPr>
        <p:spPr>
          <a:xfrm>
            <a:off x="550630" y="2390875"/>
            <a:ext cx="4824536" cy="461665"/>
          </a:xfrm>
          <a:prstGeom prst="rect">
            <a:avLst/>
          </a:prstGeom>
          <a:solidFill>
            <a:schemeClr val="tx1"/>
          </a:solidFill>
        </p:spPr>
        <p:txBody>
          <a:bodyPr wrap="square" rtlCol="0">
            <a:spAutoFit/>
          </a:bodyPr>
          <a:lstStyle/>
          <a:p>
            <a:r>
              <a:rPr lang="sv-SE" sz="2400">
                <a:solidFill>
                  <a:schemeClr val="bg1"/>
                </a:solidFill>
                <a:latin typeface="Abadi Extra Light" panose="020B0204020104020204" pitchFamily="34" charset="0"/>
              </a:rPr>
              <a:t>Klass</a:t>
            </a:r>
            <a:endParaRPr lang="en-SE" sz="2400">
              <a:solidFill>
                <a:schemeClr val="bg1"/>
              </a:solidFill>
              <a:latin typeface="Abadi Extra Light" panose="020B0204020104020204" pitchFamily="34" charset="0"/>
            </a:endParaRPr>
          </a:p>
        </p:txBody>
      </p:sp>
      <p:sp>
        <p:nvSpPr>
          <p:cNvPr id="8" name="textruta 7">
            <a:extLst>
              <a:ext uri="{FF2B5EF4-FFF2-40B4-BE49-F238E27FC236}">
                <a16:creationId xmlns:a16="http://schemas.microsoft.com/office/drawing/2014/main" id="{C4CD6BF7-07C1-4C44-8C80-8FAEC8D492B7}"/>
              </a:ext>
            </a:extLst>
          </p:cNvPr>
          <p:cNvSpPr txBox="1"/>
          <p:nvPr/>
        </p:nvSpPr>
        <p:spPr>
          <a:xfrm>
            <a:off x="2351584" y="4509120"/>
            <a:ext cx="9721080" cy="1015663"/>
          </a:xfrm>
          <a:prstGeom prst="rect">
            <a:avLst/>
          </a:prstGeom>
          <a:solidFill>
            <a:schemeClr val="tx1"/>
          </a:solidFill>
        </p:spPr>
        <p:txBody>
          <a:bodyPr wrap="square" rtlCol="0">
            <a:spAutoFit/>
          </a:bodyPr>
          <a:lstStyle/>
          <a:p>
            <a:pPr algn="ctr"/>
            <a:r>
              <a:rPr lang="sv-SE" sz="6000">
                <a:solidFill>
                  <a:schemeClr val="bg1"/>
                </a:solidFill>
                <a:latin typeface="Abadi Extra Light" panose="020B0204020104020204" pitchFamily="34" charset="0"/>
              </a:rPr>
              <a:t>Människosyn under 1800-talet</a:t>
            </a:r>
            <a:endParaRPr lang="en-SE" sz="600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2944110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graphicFrame>
        <p:nvGraphicFramePr>
          <p:cNvPr id="345" name="Google Shape;345;p23"/>
          <p:cNvGraphicFramePr/>
          <p:nvPr/>
        </p:nvGraphicFramePr>
        <p:xfrm>
          <a:off x="609600" y="1234466"/>
          <a:ext cx="10972800" cy="5318734"/>
        </p:xfrm>
        <a:graphic>
          <a:graphicData uri="http://schemas.openxmlformats.org/drawingml/2006/table">
            <a:tbl>
              <a:tblPr>
                <a:noFill/>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914400">
                  <a:extLst>
                    <a:ext uri="{9D8B030D-6E8A-4147-A177-3AD203B41FA5}">
                      <a16:colId xmlns:a16="http://schemas.microsoft.com/office/drawing/2014/main" val="20009"/>
                    </a:ext>
                  </a:extLst>
                </a:gridCol>
                <a:gridCol w="914400">
                  <a:extLst>
                    <a:ext uri="{9D8B030D-6E8A-4147-A177-3AD203B41FA5}">
                      <a16:colId xmlns:a16="http://schemas.microsoft.com/office/drawing/2014/main" val="20010"/>
                    </a:ext>
                  </a:extLst>
                </a:gridCol>
                <a:gridCol w="914400">
                  <a:extLst>
                    <a:ext uri="{9D8B030D-6E8A-4147-A177-3AD203B41FA5}">
                      <a16:colId xmlns:a16="http://schemas.microsoft.com/office/drawing/2014/main" val="20011"/>
                    </a:ext>
                  </a:extLst>
                </a:gridCol>
              </a:tblGrid>
              <a:tr h="837439">
                <a:tc>
                  <a:txBody>
                    <a:bodyPr/>
                    <a:lstStyle/>
                    <a:p>
                      <a:pPr marL="0" lvl="0" indent="0" algn="ctr" rtl="0">
                        <a:spcBef>
                          <a:spcPts val="0"/>
                        </a:spcBef>
                        <a:spcAft>
                          <a:spcPts val="0"/>
                        </a:spcAft>
                        <a:buNone/>
                      </a:pPr>
                      <a:r>
                        <a:rPr lang="en" sz="2100" b="1">
                          <a:solidFill>
                            <a:schemeClr val="dk1"/>
                          </a:solidFill>
                          <a:latin typeface="Fira Sans Extra Condensed"/>
                          <a:ea typeface="Fira Sans Extra Condensed"/>
                          <a:cs typeface="Fira Sans Extra Condensed"/>
                          <a:sym typeface="Fira Sans Extra Condensed"/>
                        </a:rPr>
                        <a:t>1800</a:t>
                      </a: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100" b="1">
                          <a:solidFill>
                            <a:schemeClr val="dk1"/>
                          </a:solidFill>
                          <a:latin typeface="Fira Sans Extra Condensed"/>
                          <a:ea typeface="Fira Sans Extra Condensed"/>
                          <a:cs typeface="Fira Sans Extra Condensed"/>
                          <a:sym typeface="Fira Sans Extra Condensed"/>
                        </a:rPr>
                        <a:t>1815</a:t>
                      </a: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sv-SE" sz="2100" b="1">
                          <a:solidFill>
                            <a:schemeClr val="dk1"/>
                          </a:solidFill>
                          <a:latin typeface="Fira Sans Extra Condensed"/>
                          <a:ea typeface="Fira Sans Extra Condensed"/>
                          <a:cs typeface="Fira Sans Extra Condensed"/>
                          <a:sym typeface="Fira Sans Extra Condensed"/>
                        </a:rPr>
                        <a:t>1850</a:t>
                      </a: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100" b="1">
                          <a:solidFill>
                            <a:schemeClr val="dk1"/>
                          </a:solidFill>
                          <a:latin typeface="Fira Sans Extra Condensed"/>
                          <a:ea typeface="Fira Sans Extra Condensed"/>
                          <a:cs typeface="Fira Sans Extra Condensed"/>
                          <a:sym typeface="Fira Sans Extra Condensed"/>
                        </a:rPr>
                        <a:t>1900</a:t>
                      </a: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100" b="1">
                          <a:solidFill>
                            <a:schemeClr val="dk1"/>
                          </a:solidFill>
                          <a:latin typeface="Fira Sans Extra Condensed"/>
                          <a:ea typeface="Fira Sans Extra Condensed"/>
                          <a:cs typeface="Fira Sans Extra Condensed"/>
                          <a:sym typeface="Fira Sans Extra Condensed"/>
                        </a:rPr>
                        <a:t>1914</a:t>
                      </a: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481295">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dirty="0">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chemeClr val="dk2"/>
                      </a:solidFill>
                      <a:prstDash val="dash"/>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100" b="1" dirty="0">
                        <a:solidFill>
                          <a:schemeClr val="dk1"/>
                        </a:solidFill>
                        <a:latin typeface="Fira Sans Extra Condensed"/>
                        <a:ea typeface="Fira Sans Extra Condensed"/>
                        <a:cs typeface="Fira Sans Extra Condensed"/>
                        <a:sym typeface="Fira Sans Extra Condensed"/>
                      </a:endParaRPr>
                    </a:p>
                  </a:txBody>
                  <a:tcPr marL="121900" marR="121900" marT="121900" marB="121900" anchor="ctr">
                    <a:lnL w="9525" cap="flat" cmpd="sng">
                      <a:solidFill>
                        <a:schemeClr val="dk2"/>
                      </a:solidFill>
                      <a:prstDash val="dash"/>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47" name="Google Shape;347;p23"/>
          <p:cNvSpPr/>
          <p:nvPr/>
        </p:nvSpPr>
        <p:spPr>
          <a:xfrm>
            <a:off x="2892056" y="3603492"/>
            <a:ext cx="9069572" cy="495200"/>
          </a:xfrm>
          <a:prstGeom prst="homePlate">
            <a:avLst>
              <a:gd name="adj" fmla="val 50000"/>
            </a:avLst>
          </a:prstGeom>
          <a:noFill/>
          <a:ln>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600">
                <a:latin typeface="Roboto"/>
                <a:ea typeface="Roboto"/>
                <a:cs typeface="Roboto"/>
                <a:sym typeface="Roboto"/>
              </a:rPr>
              <a:t>Nationalism</a:t>
            </a:r>
            <a:endParaRPr sz="1600">
              <a:latin typeface="Roboto"/>
              <a:ea typeface="Roboto"/>
              <a:cs typeface="Roboto"/>
              <a:sym typeface="Roboto"/>
            </a:endParaRPr>
          </a:p>
        </p:txBody>
      </p:sp>
      <p:sp>
        <p:nvSpPr>
          <p:cNvPr id="370" name="Google Shape;370;p23"/>
          <p:cNvSpPr/>
          <p:nvPr/>
        </p:nvSpPr>
        <p:spPr>
          <a:xfrm>
            <a:off x="6526028" y="4431358"/>
            <a:ext cx="5435600" cy="495200"/>
          </a:xfrm>
          <a:prstGeom prst="homePlate">
            <a:avLst>
              <a:gd name="adj" fmla="val 50000"/>
            </a:avLst>
          </a:prstGeom>
          <a:noFill/>
          <a:ln>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600">
                <a:latin typeface="Roboto"/>
                <a:ea typeface="Roboto"/>
                <a:cs typeface="Roboto"/>
                <a:sym typeface="Roboto"/>
              </a:rPr>
              <a:t>Imperialism</a:t>
            </a:r>
            <a:endParaRPr sz="1600">
              <a:latin typeface="Roboto"/>
              <a:ea typeface="Roboto"/>
              <a:cs typeface="Roboto"/>
              <a:sym typeface="Roboto"/>
            </a:endParaRPr>
          </a:p>
        </p:txBody>
      </p:sp>
      <p:sp>
        <p:nvSpPr>
          <p:cNvPr id="3" name="Rubrik 2">
            <a:extLst>
              <a:ext uri="{FF2B5EF4-FFF2-40B4-BE49-F238E27FC236}">
                <a16:creationId xmlns:a16="http://schemas.microsoft.com/office/drawing/2014/main" id="{815E0B23-CEA5-44D9-9A4C-84E3BE4B6317}"/>
              </a:ext>
            </a:extLst>
          </p:cNvPr>
          <p:cNvSpPr>
            <a:spLocks noGrp="1"/>
          </p:cNvSpPr>
          <p:nvPr>
            <p:ph type="title"/>
          </p:nvPr>
        </p:nvSpPr>
        <p:spPr>
          <a:xfrm>
            <a:off x="609600" y="426684"/>
            <a:ext cx="10972800" cy="4952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sv-SE" sz="2400">
                <a:latin typeface="Walbaum Display" panose="02070503090703020303" pitchFamily="18" charset="0"/>
              </a:rPr>
              <a:t>Det omvälvande 1800-talet</a:t>
            </a:r>
            <a:endParaRPr lang="en-SE" sz="2400">
              <a:latin typeface="Walbaum Display" panose="02070503090703020303" pitchFamily="18" charset="0"/>
            </a:endParaRPr>
          </a:p>
        </p:txBody>
      </p:sp>
      <p:sp>
        <p:nvSpPr>
          <p:cNvPr id="17" name="Google Shape;373;p23">
            <a:extLst>
              <a:ext uri="{FF2B5EF4-FFF2-40B4-BE49-F238E27FC236}">
                <a16:creationId xmlns:a16="http://schemas.microsoft.com/office/drawing/2014/main" id="{7F0CD0CF-FC5A-4486-BAB2-05867A4945D7}"/>
              </a:ext>
            </a:extLst>
          </p:cNvPr>
          <p:cNvSpPr/>
          <p:nvPr/>
        </p:nvSpPr>
        <p:spPr>
          <a:xfrm>
            <a:off x="6526028" y="2765034"/>
            <a:ext cx="4964932" cy="495200"/>
          </a:xfrm>
          <a:prstGeom prst="homePlate">
            <a:avLst>
              <a:gd name="adj" fmla="val 50000"/>
            </a:avLst>
          </a:prstGeom>
          <a:noFill/>
          <a:ln>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600">
                <a:latin typeface="Roboto"/>
                <a:ea typeface="Roboto"/>
                <a:cs typeface="Roboto"/>
                <a:sym typeface="Roboto"/>
              </a:rPr>
              <a:t>Andra industriella revolutionen</a:t>
            </a:r>
            <a:endParaRPr sz="1600">
              <a:latin typeface="Roboto"/>
              <a:ea typeface="Roboto"/>
              <a:cs typeface="Roboto"/>
              <a:sym typeface="Roboto"/>
            </a:endParaRPr>
          </a:p>
        </p:txBody>
      </p:sp>
      <p:sp>
        <p:nvSpPr>
          <p:cNvPr id="19" name="Google Shape;367;p23">
            <a:extLst>
              <a:ext uri="{FF2B5EF4-FFF2-40B4-BE49-F238E27FC236}">
                <a16:creationId xmlns:a16="http://schemas.microsoft.com/office/drawing/2014/main" id="{CD5DDB8D-1231-4CB8-918C-E7B7CA94E618}"/>
              </a:ext>
            </a:extLst>
          </p:cNvPr>
          <p:cNvSpPr/>
          <p:nvPr/>
        </p:nvSpPr>
        <p:spPr>
          <a:xfrm>
            <a:off x="5635256" y="5213494"/>
            <a:ext cx="6326372" cy="495200"/>
          </a:xfrm>
          <a:prstGeom prst="homePlate">
            <a:avLst>
              <a:gd name="adj" fmla="val 50000"/>
            </a:avLst>
          </a:prstGeom>
          <a:noFill/>
          <a:ln>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600">
                <a:latin typeface="Roboto"/>
                <a:ea typeface="Roboto"/>
                <a:cs typeface="Roboto"/>
                <a:sym typeface="Roboto"/>
              </a:rPr>
              <a:t>Demokratisering</a:t>
            </a:r>
            <a:endParaRPr sz="1600">
              <a:latin typeface="Roboto"/>
              <a:ea typeface="Roboto"/>
              <a:cs typeface="Roboto"/>
              <a:sym typeface="Roboto"/>
            </a:endParaRPr>
          </a:p>
        </p:txBody>
      </p:sp>
      <p:sp>
        <p:nvSpPr>
          <p:cNvPr id="18" name="Google Shape;373;p23">
            <a:extLst>
              <a:ext uri="{FF2B5EF4-FFF2-40B4-BE49-F238E27FC236}">
                <a16:creationId xmlns:a16="http://schemas.microsoft.com/office/drawing/2014/main" id="{75CB2F87-64A2-4781-A3AB-E6A2C03779EB}"/>
              </a:ext>
            </a:extLst>
          </p:cNvPr>
          <p:cNvSpPr/>
          <p:nvPr/>
        </p:nvSpPr>
        <p:spPr>
          <a:xfrm>
            <a:off x="9388549" y="1944249"/>
            <a:ext cx="1475798" cy="495200"/>
          </a:xfrm>
          <a:prstGeom prst="homePlate">
            <a:avLst>
              <a:gd name="adj" fmla="val 50000"/>
            </a:avLst>
          </a:prstGeom>
          <a:noFill/>
          <a:ln>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600">
                <a:latin typeface="Roboto"/>
                <a:ea typeface="Roboto"/>
                <a:cs typeface="Roboto"/>
                <a:sym typeface="Roboto"/>
              </a:rPr>
              <a:t>Vägen till världskrig</a:t>
            </a:r>
            <a:endParaRPr sz="1600">
              <a:latin typeface="Roboto"/>
              <a:ea typeface="Roboto"/>
              <a:cs typeface="Roboto"/>
              <a:sym typeface="Roboto"/>
            </a:endParaRPr>
          </a:p>
        </p:txBody>
      </p:sp>
      <p:sp>
        <p:nvSpPr>
          <p:cNvPr id="16" name="Google Shape;374;p23">
            <a:extLst>
              <a:ext uri="{FF2B5EF4-FFF2-40B4-BE49-F238E27FC236}">
                <a16:creationId xmlns:a16="http://schemas.microsoft.com/office/drawing/2014/main" id="{D74C0E14-B2A8-435D-8CCB-0AF2D712C9FB}"/>
              </a:ext>
            </a:extLst>
          </p:cNvPr>
          <p:cNvSpPr/>
          <p:nvPr/>
        </p:nvSpPr>
        <p:spPr>
          <a:xfrm>
            <a:off x="487680" y="1951526"/>
            <a:ext cx="1567948" cy="495200"/>
          </a:xfrm>
          <a:prstGeom prst="roundRect">
            <a:avLst>
              <a:gd name="adj" fmla="val 16667"/>
            </a:avLst>
          </a:prstGeom>
          <a:noFill/>
          <a:ln>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dirty="0">
                <a:latin typeface="Roboto"/>
                <a:ea typeface="Roboto"/>
                <a:cs typeface="Roboto"/>
                <a:sym typeface="Roboto"/>
              </a:rPr>
              <a:t>Napoleonkrigen</a:t>
            </a:r>
            <a:endParaRPr sz="1100" dirty="0">
              <a:latin typeface="Roboto"/>
              <a:ea typeface="Roboto"/>
              <a:cs typeface="Roboto"/>
              <a:sym typeface="Roboto"/>
            </a:endParaRPr>
          </a:p>
        </p:txBody>
      </p:sp>
      <p:sp>
        <p:nvSpPr>
          <p:cNvPr id="2" name="Google Shape;374;p23">
            <a:extLst>
              <a:ext uri="{FF2B5EF4-FFF2-40B4-BE49-F238E27FC236}">
                <a16:creationId xmlns:a16="http://schemas.microsoft.com/office/drawing/2014/main" id="{5096EE61-3D6D-C320-EC9F-84ABB6C6D5E8}"/>
              </a:ext>
            </a:extLst>
          </p:cNvPr>
          <p:cNvSpPr/>
          <p:nvPr/>
        </p:nvSpPr>
        <p:spPr>
          <a:xfrm>
            <a:off x="10913257" y="1944249"/>
            <a:ext cx="1155405" cy="495200"/>
          </a:xfrm>
          <a:prstGeom prst="roundRect">
            <a:avLst>
              <a:gd name="adj" fmla="val 16667"/>
            </a:avLst>
          </a:prstGeom>
          <a:noFill/>
          <a:ln>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a:latin typeface="Roboto"/>
                <a:ea typeface="Roboto"/>
                <a:cs typeface="Roboto"/>
                <a:sym typeface="Roboto"/>
              </a:rPr>
              <a:t>WW 1</a:t>
            </a:r>
            <a:endParaRPr sz="1100">
              <a:latin typeface="Roboto"/>
              <a:ea typeface="Roboto"/>
              <a:cs typeface="Roboto"/>
              <a:sym typeface="Roboto"/>
            </a:endParaRPr>
          </a:p>
        </p:txBody>
      </p:sp>
      <p:sp>
        <p:nvSpPr>
          <p:cNvPr id="4" name="Google Shape;373;p23">
            <a:extLst>
              <a:ext uri="{FF2B5EF4-FFF2-40B4-BE49-F238E27FC236}">
                <a16:creationId xmlns:a16="http://schemas.microsoft.com/office/drawing/2014/main" id="{00D62018-499A-86E2-7D65-C4C6711E9361}"/>
              </a:ext>
            </a:extLst>
          </p:cNvPr>
          <p:cNvSpPr/>
          <p:nvPr/>
        </p:nvSpPr>
        <p:spPr>
          <a:xfrm>
            <a:off x="123338" y="2765034"/>
            <a:ext cx="6203034" cy="495200"/>
          </a:xfrm>
          <a:prstGeom prst="homePlate">
            <a:avLst>
              <a:gd name="adj" fmla="val 50000"/>
            </a:avLst>
          </a:prstGeom>
          <a:noFill/>
          <a:ln>
            <a:solidFill>
              <a:schemeClr val="tx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600">
                <a:latin typeface="Roboto"/>
                <a:ea typeface="Roboto"/>
                <a:cs typeface="Roboto"/>
                <a:sym typeface="Roboto"/>
              </a:rPr>
              <a:t>Första industriella revolutionen</a:t>
            </a:r>
            <a:endParaRPr sz="1600">
              <a:latin typeface="Roboto"/>
              <a:ea typeface="Roboto"/>
              <a:cs typeface="Roboto"/>
              <a:sym typeface="Roboto"/>
            </a:endParaRPr>
          </a:p>
        </p:txBody>
      </p:sp>
      <p:sp>
        <p:nvSpPr>
          <p:cNvPr id="5" name="Google Shape;367;p23">
            <a:extLst>
              <a:ext uri="{FF2B5EF4-FFF2-40B4-BE49-F238E27FC236}">
                <a16:creationId xmlns:a16="http://schemas.microsoft.com/office/drawing/2014/main" id="{31F76BE7-99AA-408E-05DC-8D5B3691BD9A}"/>
              </a:ext>
            </a:extLst>
          </p:cNvPr>
          <p:cNvSpPr/>
          <p:nvPr/>
        </p:nvSpPr>
        <p:spPr>
          <a:xfrm>
            <a:off x="123338" y="6025117"/>
            <a:ext cx="11838290" cy="495200"/>
          </a:xfrm>
          <a:prstGeom prst="homePlate">
            <a:avLst>
              <a:gd name="adj" fmla="val 50000"/>
            </a:avLst>
          </a:prstGeom>
          <a:solidFill>
            <a:schemeClr val="accent1">
              <a:lumMod val="75000"/>
              <a:alpha val="50199"/>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600">
                <a:latin typeface="Roboto"/>
                <a:ea typeface="Roboto"/>
                <a:cs typeface="Roboto"/>
                <a:sym typeface="Roboto"/>
              </a:rPr>
              <a:t>Demografiska förändringar</a:t>
            </a:r>
            <a:endParaRPr sz="1600">
              <a:latin typeface="Roboto"/>
              <a:ea typeface="Roboto"/>
              <a:cs typeface="Roboto"/>
              <a:sym typeface="Roboto"/>
            </a:endParaRPr>
          </a:p>
        </p:txBody>
      </p:sp>
    </p:spTree>
    <p:custDataLst>
      <p:tags r:id="rId1"/>
    </p:custDataLst>
    <p:extLst>
      <p:ext uri="{BB962C8B-B14F-4D97-AF65-F5344CB8AC3E}">
        <p14:creationId xmlns:p14="http://schemas.microsoft.com/office/powerpoint/2010/main" val="1577752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F3CD677C-EAFB-4359-A057-BE278E8A9E6F}"/>
              </a:ext>
            </a:extLst>
          </p:cNvPr>
          <p:cNvSpPr txBox="1"/>
          <p:nvPr/>
        </p:nvSpPr>
        <p:spPr>
          <a:xfrm>
            <a:off x="1415480" y="2420888"/>
            <a:ext cx="9793088" cy="2862322"/>
          </a:xfrm>
          <a:prstGeom prst="rect">
            <a:avLst/>
          </a:prstGeom>
          <a:solidFill>
            <a:schemeClr val="tx1"/>
          </a:solidFill>
        </p:spPr>
        <p:txBody>
          <a:bodyPr wrap="square" rtlCol="0">
            <a:spAutoFit/>
          </a:bodyPr>
          <a:lstStyle/>
          <a:p>
            <a:r>
              <a:rPr lang="sv-SE" sz="3600">
                <a:solidFill>
                  <a:schemeClr val="bg1"/>
                </a:solidFill>
                <a:latin typeface="Abadi Extra Light" panose="020B0204020104020204" pitchFamily="34" charset="0"/>
              </a:rPr>
              <a:t>Under 1800-talet förändrades samhället enormt på grund av de ekonomiska och politiska revolutionerna. Denna förändring av människors levnadsvillkor är den största i historien, möjligen med undantag för den neolitiska revolutionen.</a:t>
            </a:r>
            <a:endParaRPr lang="en-SE" sz="360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2753442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A54EA336-552D-4500-8025-4B2C7E4596F9}"/>
              </a:ext>
            </a:extLst>
          </p:cNvPr>
          <p:cNvGraphicFramePr>
            <a:graphicFrameLocks noGrp="1"/>
          </p:cNvGraphicFramePr>
          <p:nvPr>
            <p:extLst>
              <p:ext uri="{D42A27DB-BD31-4B8C-83A1-F6EECF244321}">
                <p14:modId xmlns:p14="http://schemas.microsoft.com/office/powerpoint/2010/main" val="3806081932"/>
              </p:ext>
            </p:extLst>
          </p:nvPr>
        </p:nvGraphicFramePr>
        <p:xfrm>
          <a:off x="2032000" y="502920"/>
          <a:ext cx="8128000" cy="5852160"/>
        </p:xfrm>
        <a:graphic>
          <a:graphicData uri="http://schemas.openxmlformats.org/drawingml/2006/table">
            <a:tbl>
              <a:tblPr firstRow="1" bandRow="1">
                <a:tableStyleId>{073A0DAA-6AF3-43AB-8588-CEC1D06C72B9}</a:tableStyleId>
              </a:tblPr>
              <a:tblGrid>
                <a:gridCol w="895648">
                  <a:extLst>
                    <a:ext uri="{9D8B030D-6E8A-4147-A177-3AD203B41FA5}">
                      <a16:colId xmlns:a16="http://schemas.microsoft.com/office/drawing/2014/main" val="2922327928"/>
                    </a:ext>
                  </a:extLst>
                </a:gridCol>
                <a:gridCol w="3616176">
                  <a:extLst>
                    <a:ext uri="{9D8B030D-6E8A-4147-A177-3AD203B41FA5}">
                      <a16:colId xmlns:a16="http://schemas.microsoft.com/office/drawing/2014/main" val="1180061867"/>
                    </a:ext>
                  </a:extLst>
                </a:gridCol>
                <a:gridCol w="3616176">
                  <a:extLst>
                    <a:ext uri="{9D8B030D-6E8A-4147-A177-3AD203B41FA5}">
                      <a16:colId xmlns:a16="http://schemas.microsoft.com/office/drawing/2014/main" val="2767626557"/>
                    </a:ext>
                  </a:extLst>
                </a:gridCol>
              </a:tblGrid>
              <a:tr h="370840">
                <a:tc>
                  <a:txBody>
                    <a:bodyPr/>
                    <a:lstStyle/>
                    <a:p>
                      <a:pPr algn="ctr"/>
                      <a:endParaRPr lang="en-SE" sz="2000">
                        <a:latin typeface="Abadi Extra Light" panose="020B0204020104020204" pitchFamily="34" charset="0"/>
                      </a:endParaRPr>
                    </a:p>
                  </a:txBody>
                  <a:tcPr vert="vert270"/>
                </a:tc>
                <a:tc>
                  <a:txBody>
                    <a:bodyPr/>
                    <a:lstStyle/>
                    <a:p>
                      <a:r>
                        <a:rPr lang="sv-SE" sz="2000">
                          <a:latin typeface="Abadi Extra Light" panose="020B0204020104020204" pitchFamily="34" charset="0"/>
                        </a:rPr>
                        <a:t>Det traditionella samhället</a:t>
                      </a:r>
                      <a:endParaRPr lang="en-SE" sz="2000">
                        <a:latin typeface="Abadi Extra Light" panose="020B0204020104020204" pitchFamily="34" charset="0"/>
                      </a:endParaRPr>
                    </a:p>
                  </a:txBody>
                  <a:tcPr/>
                </a:tc>
                <a:tc>
                  <a:txBody>
                    <a:bodyPr/>
                    <a:lstStyle/>
                    <a:p>
                      <a:r>
                        <a:rPr lang="sv-SE" sz="2000">
                          <a:latin typeface="Abadi Extra Light" panose="020B0204020104020204" pitchFamily="34" charset="0"/>
                        </a:rPr>
                        <a:t>Det moderna samhället</a:t>
                      </a:r>
                      <a:endParaRPr lang="en-SE" sz="2000">
                        <a:latin typeface="Abadi Extra Light" panose="020B0204020104020204" pitchFamily="34" charset="0"/>
                      </a:endParaRPr>
                    </a:p>
                  </a:txBody>
                  <a:tcPr/>
                </a:tc>
                <a:extLst>
                  <a:ext uri="{0D108BD9-81ED-4DB2-BD59-A6C34878D82A}">
                    <a16:rowId xmlns:a16="http://schemas.microsoft.com/office/drawing/2014/main" val="2279856817"/>
                  </a:ext>
                </a:extLst>
              </a:tr>
              <a:tr h="370840">
                <a:tc>
                  <a:txBody>
                    <a:bodyPr/>
                    <a:lstStyle/>
                    <a:p>
                      <a:pPr algn="ctr"/>
                      <a:r>
                        <a:rPr lang="sv-SE" sz="2000">
                          <a:latin typeface="Abadi Extra Light" panose="020B0204020104020204" pitchFamily="34" charset="0"/>
                        </a:rPr>
                        <a:t>Familjen</a:t>
                      </a:r>
                      <a:endParaRPr lang="en-SE" sz="2000">
                        <a:latin typeface="Abadi Extra Light" panose="020B0204020104020204" pitchFamily="34" charset="0"/>
                      </a:endParaRPr>
                    </a:p>
                  </a:txBody>
                  <a:tcPr vert="vert270"/>
                </a:tc>
                <a:tc>
                  <a:txBody>
                    <a:bodyPr/>
                    <a:lstStyle/>
                    <a:p>
                      <a:pPr marL="285750" indent="-285750">
                        <a:buFont typeface="Arial" panose="020B0604020202020204" pitchFamily="34" charset="0"/>
                        <a:buChar char="•"/>
                      </a:pPr>
                      <a:r>
                        <a:rPr lang="sv-SE" sz="2000">
                          <a:latin typeface="Abadi Extra Light" panose="020B0204020104020204" pitchFamily="34" charset="0"/>
                        </a:rPr>
                        <a:t>Arrangerade äktenskap</a:t>
                      </a:r>
                    </a:p>
                    <a:p>
                      <a:pPr marL="285750" indent="-285750">
                        <a:buFont typeface="Arial" panose="020B0604020202020204" pitchFamily="34" charset="0"/>
                        <a:buChar char="•"/>
                      </a:pPr>
                      <a:r>
                        <a:rPr lang="sv-SE" sz="2000">
                          <a:latin typeface="Abadi Extra Light" panose="020B0204020104020204" pitchFamily="34" charset="0"/>
                        </a:rPr>
                        <a:t>Hushållet är både en produktions- och konsumtionsenhet</a:t>
                      </a:r>
                    </a:p>
                    <a:p>
                      <a:pPr marL="285750" indent="-285750">
                        <a:buFont typeface="Arial" panose="020B0604020202020204" pitchFamily="34" charset="0"/>
                        <a:buChar char="•"/>
                      </a:pPr>
                      <a:r>
                        <a:rPr lang="sv-SE" sz="2000">
                          <a:latin typeface="Abadi Extra Light" panose="020B0204020104020204" pitchFamily="34" charset="0"/>
                        </a:rPr>
                        <a:t>Många föds och många dör</a:t>
                      </a:r>
                    </a:p>
                    <a:p>
                      <a:pPr marL="285750" indent="-285750">
                        <a:buFont typeface="Arial" panose="020B0604020202020204" pitchFamily="34" charset="0"/>
                        <a:buChar char="•"/>
                      </a:pPr>
                      <a:r>
                        <a:rPr lang="sv-SE" sz="2000">
                          <a:latin typeface="Abadi Extra Light" panose="020B0204020104020204" pitchFamily="34" charset="0"/>
                        </a:rPr>
                        <a:t>Man och hustru hjälps åt</a:t>
                      </a:r>
                      <a:endParaRPr lang="en-SE" sz="2000">
                        <a:latin typeface="Abadi Extra Light" panose="020B0204020104020204" pitchFamily="34" charset="0"/>
                      </a:endParaRPr>
                    </a:p>
                  </a:txBody>
                  <a:tcPr/>
                </a:tc>
                <a:tc>
                  <a:txBody>
                    <a:bodyPr/>
                    <a:lstStyle/>
                    <a:p>
                      <a:pPr marL="285750" indent="-285750">
                        <a:buFont typeface="Arial" panose="020B0604020202020204" pitchFamily="34" charset="0"/>
                        <a:buChar char="•"/>
                      </a:pPr>
                      <a:r>
                        <a:rPr lang="sv-SE" sz="2000">
                          <a:latin typeface="Abadi Extra Light" panose="020B0204020104020204" pitchFamily="34" charset="0"/>
                        </a:rPr>
                        <a:t>Kärleksäktenskap</a:t>
                      </a:r>
                    </a:p>
                    <a:p>
                      <a:pPr marL="285750" indent="-285750">
                        <a:buFont typeface="Arial" panose="020B0604020202020204" pitchFamily="34" charset="0"/>
                        <a:buChar char="•"/>
                      </a:pPr>
                      <a:r>
                        <a:rPr lang="sv-SE" sz="2000">
                          <a:latin typeface="Abadi Extra Light" panose="020B0204020104020204" pitchFamily="34" charset="0"/>
                        </a:rPr>
                        <a:t>Familjen är en konsumtionsenhet</a:t>
                      </a:r>
                    </a:p>
                    <a:p>
                      <a:pPr marL="285750" indent="-285750">
                        <a:buFont typeface="Arial" panose="020B0604020202020204" pitchFamily="34" charset="0"/>
                        <a:buChar char="•"/>
                      </a:pPr>
                      <a:r>
                        <a:rPr lang="sv-SE" sz="2000">
                          <a:latin typeface="Abadi Extra Light" panose="020B0204020104020204" pitchFamily="34" charset="0"/>
                        </a:rPr>
                        <a:t>Få föds och få dör</a:t>
                      </a:r>
                    </a:p>
                    <a:p>
                      <a:pPr marL="285750" indent="-285750">
                        <a:buFont typeface="Arial" panose="020B0604020202020204" pitchFamily="34" charset="0"/>
                        <a:buChar char="•"/>
                      </a:pPr>
                      <a:r>
                        <a:rPr lang="sv-SE" sz="2000">
                          <a:latin typeface="Abadi Extra Light" panose="020B0204020104020204" pitchFamily="34" charset="0"/>
                        </a:rPr>
                        <a:t>Mannen är familjeförsörjare</a:t>
                      </a:r>
                      <a:endParaRPr lang="en-SE" sz="2000">
                        <a:latin typeface="Abadi Extra Light" panose="020B0204020104020204" pitchFamily="34" charset="0"/>
                      </a:endParaRPr>
                    </a:p>
                  </a:txBody>
                  <a:tcPr/>
                </a:tc>
                <a:extLst>
                  <a:ext uri="{0D108BD9-81ED-4DB2-BD59-A6C34878D82A}">
                    <a16:rowId xmlns:a16="http://schemas.microsoft.com/office/drawing/2014/main" val="2108178418"/>
                  </a:ext>
                </a:extLst>
              </a:tr>
              <a:tr h="370840">
                <a:tc>
                  <a:txBody>
                    <a:bodyPr/>
                    <a:lstStyle/>
                    <a:p>
                      <a:pPr algn="ctr"/>
                      <a:r>
                        <a:rPr lang="sv-SE" sz="2000">
                          <a:latin typeface="Abadi Extra Light" panose="020B0204020104020204" pitchFamily="34" charset="0"/>
                        </a:rPr>
                        <a:t>Livet</a:t>
                      </a:r>
                      <a:endParaRPr lang="en-SE" sz="2000">
                        <a:latin typeface="Abadi Extra Light" panose="020B0204020104020204" pitchFamily="34" charset="0"/>
                      </a:endParaRPr>
                    </a:p>
                  </a:txBody>
                  <a:tcPr vert="vert270"/>
                </a:tc>
                <a:tc>
                  <a:txBody>
                    <a:bodyPr/>
                    <a:lstStyle/>
                    <a:p>
                      <a:pPr marL="285750" indent="-285750">
                        <a:buFont typeface="Arial" panose="020B0604020202020204" pitchFamily="34" charset="0"/>
                        <a:buChar char="•"/>
                      </a:pPr>
                      <a:r>
                        <a:rPr lang="sv-SE" sz="2000">
                          <a:latin typeface="Abadi Extra Light" panose="020B0204020104020204" pitchFamily="34" charset="0"/>
                        </a:rPr>
                        <a:t>Bor på landsbygden</a:t>
                      </a:r>
                    </a:p>
                    <a:p>
                      <a:pPr marL="285750" indent="-285750">
                        <a:buFont typeface="Arial" panose="020B0604020202020204" pitchFamily="34" charset="0"/>
                        <a:buChar char="•"/>
                      </a:pPr>
                      <a:r>
                        <a:rPr lang="sv-SE" sz="2000">
                          <a:latin typeface="Abadi Extra Light" panose="020B0204020104020204" pitchFamily="34" charset="0"/>
                        </a:rPr>
                        <a:t>Jordbruksarbete</a:t>
                      </a:r>
                    </a:p>
                    <a:p>
                      <a:pPr marL="285750" indent="-285750">
                        <a:buFont typeface="Arial" panose="020B0604020202020204" pitchFamily="34" charset="0"/>
                        <a:buChar char="•"/>
                      </a:pPr>
                      <a:r>
                        <a:rPr lang="sv-SE" sz="2000">
                          <a:latin typeface="Abadi Extra Light" panose="020B0204020104020204" pitchFamily="34" charset="0"/>
                        </a:rPr>
                        <a:t>Kollektivt</a:t>
                      </a:r>
                    </a:p>
                    <a:p>
                      <a:pPr marL="285750" indent="-285750">
                        <a:buFont typeface="Arial" panose="020B0604020202020204" pitchFamily="34" charset="0"/>
                        <a:buChar char="•"/>
                      </a:pPr>
                      <a:r>
                        <a:rPr lang="sv-SE" sz="2000">
                          <a:latin typeface="Abadi Extra Light" panose="020B0204020104020204" pitchFamily="34" charset="0"/>
                        </a:rPr>
                        <a:t>Praktisk utbildning utan skolor</a:t>
                      </a:r>
                      <a:endParaRPr lang="en-SE" sz="2000">
                        <a:latin typeface="Abadi Extra Light" panose="020B0204020104020204" pitchFamily="34" charset="0"/>
                      </a:endParaRPr>
                    </a:p>
                  </a:txBody>
                  <a:tcPr/>
                </a:tc>
                <a:tc>
                  <a:txBody>
                    <a:bodyPr/>
                    <a:lstStyle/>
                    <a:p>
                      <a:pPr marL="285750" indent="-285750">
                        <a:buFont typeface="Arial" panose="020B0604020202020204" pitchFamily="34" charset="0"/>
                        <a:buChar char="•"/>
                      </a:pPr>
                      <a:r>
                        <a:rPr lang="sv-SE" sz="2000">
                          <a:latin typeface="Abadi Extra Light" panose="020B0204020104020204" pitchFamily="34" charset="0"/>
                        </a:rPr>
                        <a:t>Bor i städerna</a:t>
                      </a:r>
                    </a:p>
                    <a:p>
                      <a:pPr marL="285750" indent="-285750">
                        <a:buFont typeface="Arial" panose="020B0604020202020204" pitchFamily="34" charset="0"/>
                        <a:buChar char="•"/>
                      </a:pPr>
                      <a:r>
                        <a:rPr lang="sv-SE" sz="2000">
                          <a:latin typeface="Abadi Extra Light" panose="020B0204020104020204" pitchFamily="34" charset="0"/>
                        </a:rPr>
                        <a:t>Lönearbete</a:t>
                      </a:r>
                    </a:p>
                    <a:p>
                      <a:pPr marL="285750" indent="-285750">
                        <a:buFont typeface="Arial" panose="020B0604020202020204" pitchFamily="34" charset="0"/>
                        <a:buChar char="•"/>
                      </a:pPr>
                      <a:r>
                        <a:rPr lang="sv-SE" sz="2000">
                          <a:latin typeface="Abadi Extra Light" panose="020B0204020104020204" pitchFamily="34" charset="0"/>
                        </a:rPr>
                        <a:t>Individuellt</a:t>
                      </a:r>
                    </a:p>
                    <a:p>
                      <a:pPr marL="285750" indent="-285750">
                        <a:buFont typeface="Arial" panose="020B0604020202020204" pitchFamily="34" charset="0"/>
                        <a:buChar char="•"/>
                      </a:pPr>
                      <a:r>
                        <a:rPr lang="sv-SE" sz="2000">
                          <a:latin typeface="Abadi Extra Light" panose="020B0204020104020204" pitchFamily="34" charset="0"/>
                        </a:rPr>
                        <a:t>Teoretisk utbildning vid skolor och universitet</a:t>
                      </a:r>
                      <a:endParaRPr lang="en-SE" sz="2000">
                        <a:latin typeface="Abadi Extra Light" panose="020B0204020104020204" pitchFamily="34" charset="0"/>
                      </a:endParaRPr>
                    </a:p>
                  </a:txBody>
                  <a:tcPr/>
                </a:tc>
                <a:extLst>
                  <a:ext uri="{0D108BD9-81ED-4DB2-BD59-A6C34878D82A}">
                    <a16:rowId xmlns:a16="http://schemas.microsoft.com/office/drawing/2014/main" val="148461095"/>
                  </a:ext>
                </a:extLst>
              </a:tr>
              <a:tr h="370840">
                <a:tc>
                  <a:txBody>
                    <a:bodyPr/>
                    <a:lstStyle/>
                    <a:p>
                      <a:pPr algn="ctr"/>
                      <a:r>
                        <a:rPr lang="sv-SE" sz="2000">
                          <a:latin typeface="Abadi Extra Light" panose="020B0204020104020204" pitchFamily="34" charset="0"/>
                        </a:rPr>
                        <a:t>Staten</a:t>
                      </a:r>
                      <a:endParaRPr lang="en-SE" sz="2000">
                        <a:latin typeface="Abadi Extra Light" panose="020B0204020104020204" pitchFamily="34" charset="0"/>
                      </a:endParaRPr>
                    </a:p>
                  </a:txBody>
                  <a:tcPr vert="vert270"/>
                </a:tc>
                <a:tc>
                  <a:txBody>
                    <a:bodyPr/>
                    <a:lstStyle/>
                    <a:p>
                      <a:pPr marL="285750" indent="-285750">
                        <a:buFont typeface="Arial" panose="020B0604020202020204" pitchFamily="34" charset="0"/>
                        <a:buChar char="•"/>
                      </a:pPr>
                      <a:r>
                        <a:rPr lang="sv-SE" sz="2000">
                          <a:latin typeface="Abadi Extra Light" panose="020B0204020104020204" pitchFamily="34" charset="0"/>
                        </a:rPr>
                        <a:t>Liten eller inget inflytande för folket</a:t>
                      </a:r>
                    </a:p>
                    <a:p>
                      <a:pPr marL="285750" indent="-285750">
                        <a:buFont typeface="Arial" panose="020B0604020202020204" pitchFamily="34" charset="0"/>
                        <a:buChar char="•"/>
                      </a:pPr>
                      <a:r>
                        <a:rPr lang="sv-SE" sz="2000">
                          <a:latin typeface="Abadi Extra Light" panose="020B0204020104020204" pitchFamily="34" charset="0"/>
                        </a:rPr>
                        <a:t>Flera maktskikt: kronan, kyrkan, skråväsende etc.</a:t>
                      </a:r>
                    </a:p>
                    <a:p>
                      <a:pPr marL="285750" indent="-285750">
                        <a:buFont typeface="Arial" panose="020B0604020202020204" pitchFamily="34" charset="0"/>
                        <a:buChar char="•"/>
                      </a:pPr>
                      <a:r>
                        <a:rPr lang="sv-SE" sz="2000">
                          <a:latin typeface="Abadi Extra Light" panose="020B0204020104020204" pitchFamily="34" charset="0"/>
                        </a:rPr>
                        <a:t>Liten byråkrati</a:t>
                      </a:r>
                    </a:p>
                    <a:p>
                      <a:pPr marL="285750" indent="-285750">
                        <a:buFont typeface="Arial" panose="020B0604020202020204" pitchFamily="34" charset="0"/>
                        <a:buChar char="•"/>
                      </a:pPr>
                      <a:r>
                        <a:rPr lang="sv-SE" sz="2000">
                          <a:latin typeface="Abadi Extra Light" panose="020B0204020104020204" pitchFamily="34" charset="0"/>
                        </a:rPr>
                        <a:t>Dynastisk stat</a:t>
                      </a:r>
                      <a:endParaRPr lang="en-SE" sz="2000">
                        <a:latin typeface="Abadi Extra Light" panose="020B0204020104020204" pitchFamily="34" charset="0"/>
                      </a:endParaRPr>
                    </a:p>
                  </a:txBody>
                  <a:tcPr/>
                </a:tc>
                <a:tc>
                  <a:txBody>
                    <a:bodyPr/>
                    <a:lstStyle/>
                    <a:p>
                      <a:pPr marL="285750" indent="-285750">
                        <a:buFont typeface="Arial" panose="020B0604020202020204" pitchFamily="34" charset="0"/>
                        <a:buChar char="•"/>
                      </a:pPr>
                      <a:r>
                        <a:rPr lang="sv-SE" sz="2000">
                          <a:latin typeface="Abadi Extra Light" panose="020B0204020104020204" pitchFamily="34" charset="0"/>
                        </a:rPr>
                        <a:t>Demokrati</a:t>
                      </a:r>
                    </a:p>
                    <a:p>
                      <a:pPr marL="285750" indent="-285750">
                        <a:buFont typeface="Arial" panose="020B0604020202020204" pitchFamily="34" charset="0"/>
                        <a:buChar char="•"/>
                      </a:pPr>
                      <a:r>
                        <a:rPr lang="sv-SE" sz="2000">
                          <a:latin typeface="Abadi Extra Light" panose="020B0204020104020204" pitchFamily="34" charset="0"/>
                        </a:rPr>
                        <a:t>Ett maktskikt: staten</a:t>
                      </a:r>
                    </a:p>
                    <a:p>
                      <a:pPr marL="285750" indent="-285750">
                        <a:buFont typeface="Arial" panose="020B0604020202020204" pitchFamily="34" charset="0"/>
                        <a:buChar char="•"/>
                      </a:pPr>
                      <a:r>
                        <a:rPr lang="sv-SE" sz="2000">
                          <a:latin typeface="Abadi Extra Light" panose="020B0204020104020204" pitchFamily="34" charset="0"/>
                        </a:rPr>
                        <a:t>Stor byråkrati</a:t>
                      </a:r>
                    </a:p>
                    <a:p>
                      <a:pPr marL="285750" indent="-285750">
                        <a:buFont typeface="Arial" panose="020B0604020202020204" pitchFamily="34" charset="0"/>
                        <a:buChar char="•"/>
                      </a:pPr>
                      <a:r>
                        <a:rPr lang="sv-SE" sz="2000">
                          <a:latin typeface="Abadi Extra Light" panose="020B0204020104020204" pitchFamily="34" charset="0"/>
                        </a:rPr>
                        <a:t>Nationalstat</a:t>
                      </a:r>
                      <a:endParaRPr lang="en-SE" sz="2000">
                        <a:latin typeface="Abadi Extra Light" panose="020B0204020104020204" pitchFamily="34" charset="0"/>
                      </a:endParaRPr>
                    </a:p>
                  </a:txBody>
                  <a:tcPr/>
                </a:tc>
                <a:extLst>
                  <a:ext uri="{0D108BD9-81ED-4DB2-BD59-A6C34878D82A}">
                    <a16:rowId xmlns:a16="http://schemas.microsoft.com/office/drawing/2014/main" val="3546793960"/>
                  </a:ext>
                </a:extLst>
              </a:tr>
            </a:tbl>
          </a:graphicData>
        </a:graphic>
      </p:graphicFrame>
    </p:spTree>
    <p:extLst>
      <p:ext uri="{BB962C8B-B14F-4D97-AF65-F5344CB8AC3E}">
        <p14:creationId xmlns:p14="http://schemas.microsoft.com/office/powerpoint/2010/main" val="820970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B1D1978-B64B-4070-BAAB-E3417DB54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634"/>
            <a:ext cx="4392488" cy="6588732"/>
          </a:xfrm>
          <a:prstGeom prst="rect">
            <a:avLst/>
          </a:prstGeom>
          <a:noFill/>
          <a:extLst>
            <a:ext uri="{909E8E84-426E-40DD-AFC4-6F175D3DCCD1}">
              <a14:hiddenFill xmlns:a14="http://schemas.microsoft.com/office/drawing/2010/main">
                <a:solidFill>
                  <a:srgbClr val="FFFFFF"/>
                </a:solidFill>
              </a14:hiddenFill>
            </a:ext>
          </a:extLst>
        </p:spPr>
      </p:pic>
      <p:sp>
        <p:nvSpPr>
          <p:cNvPr id="2" name="Ellips 1">
            <a:extLst>
              <a:ext uri="{FF2B5EF4-FFF2-40B4-BE49-F238E27FC236}">
                <a16:creationId xmlns:a16="http://schemas.microsoft.com/office/drawing/2014/main" id="{911F0A03-D381-4F8A-AF62-AB0EB6DBEB08}"/>
              </a:ext>
            </a:extLst>
          </p:cNvPr>
          <p:cNvSpPr/>
          <p:nvPr/>
        </p:nvSpPr>
        <p:spPr>
          <a:xfrm>
            <a:off x="7752184" y="2348880"/>
            <a:ext cx="2232248" cy="2160240"/>
          </a:xfrm>
          <a:prstGeom prst="ellipse">
            <a:avLst/>
          </a:prstGeom>
          <a:gradFill flip="none" rotWithShape="1">
            <a:gsLst>
              <a:gs pos="0">
                <a:srgbClr val="FF0000"/>
              </a:gs>
              <a:gs pos="100000">
                <a:srgbClr val="0070C0"/>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5" name="textruta 4">
            <a:extLst>
              <a:ext uri="{FF2B5EF4-FFF2-40B4-BE49-F238E27FC236}">
                <a16:creationId xmlns:a16="http://schemas.microsoft.com/office/drawing/2014/main" id="{79C2ED39-A4FC-48AF-AF17-6E4ECFFCE061}"/>
              </a:ext>
            </a:extLst>
          </p:cNvPr>
          <p:cNvSpPr txBox="1"/>
          <p:nvPr/>
        </p:nvSpPr>
        <p:spPr>
          <a:xfrm>
            <a:off x="7896200" y="404664"/>
            <a:ext cx="3841858" cy="606077"/>
          </a:xfrm>
          <a:prstGeom prst="rect">
            <a:avLst/>
          </a:prstGeom>
          <a:solidFill>
            <a:schemeClr val="tx1"/>
          </a:solidFill>
        </p:spPr>
        <p:txBody>
          <a:bodyPr wrap="square" rtlCol="0">
            <a:spAutoFit/>
          </a:bodyPr>
          <a:lstStyle/>
          <a:p>
            <a:pPr algn="ctr"/>
            <a:r>
              <a:rPr lang="sv-SE" sz="3200">
                <a:solidFill>
                  <a:schemeClr val="bg1"/>
                </a:solidFill>
                <a:latin typeface="Abadi Extra Light" panose="020B0204020104020204" pitchFamily="34" charset="0"/>
              </a:rPr>
              <a:t>Manligt och kvinnligt</a:t>
            </a:r>
            <a:endParaRPr lang="en-SE" sz="3200">
              <a:solidFill>
                <a:schemeClr val="bg1"/>
              </a:solidFill>
              <a:latin typeface="Abadi Extra Light" panose="020B0204020104020204" pitchFamily="34" charset="0"/>
            </a:endParaRPr>
          </a:p>
        </p:txBody>
      </p:sp>
      <p:sp>
        <p:nvSpPr>
          <p:cNvPr id="3" name="textruta 2">
            <a:extLst>
              <a:ext uri="{FF2B5EF4-FFF2-40B4-BE49-F238E27FC236}">
                <a16:creationId xmlns:a16="http://schemas.microsoft.com/office/drawing/2014/main" id="{DBA25A39-4A6D-4930-83C1-EA5761CE5B08}"/>
              </a:ext>
            </a:extLst>
          </p:cNvPr>
          <p:cNvSpPr txBox="1"/>
          <p:nvPr/>
        </p:nvSpPr>
        <p:spPr>
          <a:xfrm>
            <a:off x="407368" y="3212976"/>
            <a:ext cx="6120680" cy="1384995"/>
          </a:xfrm>
          <a:prstGeom prst="rect">
            <a:avLst/>
          </a:prstGeom>
          <a:solidFill>
            <a:schemeClr val="tx1"/>
          </a:solidFill>
        </p:spPr>
        <p:txBody>
          <a:bodyPr wrap="square" rtlCol="0">
            <a:spAutoFit/>
          </a:bodyPr>
          <a:lstStyle/>
          <a:p>
            <a:r>
              <a:rPr lang="sv-SE" sz="2400" u="sng">
                <a:solidFill>
                  <a:schemeClr val="bg1"/>
                </a:solidFill>
                <a:latin typeface="Abadi Extra Light" panose="020B0204020104020204" pitchFamily="34" charset="0"/>
              </a:rPr>
              <a:t>Enkönsmodellen</a:t>
            </a:r>
          </a:p>
          <a:p>
            <a:pPr marL="285750" indent="-285750">
              <a:buFont typeface="Arial" panose="020B0604020202020204" pitchFamily="34" charset="0"/>
              <a:buChar char="•"/>
            </a:pPr>
            <a:r>
              <a:rPr lang="sv-SE" sz="2000">
                <a:solidFill>
                  <a:schemeClr val="bg1"/>
                </a:solidFill>
                <a:latin typeface="Abadi Extra Light" panose="020B0204020104020204" pitchFamily="34" charset="0"/>
              </a:rPr>
              <a:t>Rådande sedan antiken</a:t>
            </a:r>
          </a:p>
          <a:p>
            <a:pPr marL="285750" indent="-285750">
              <a:buFont typeface="Arial" panose="020B0604020202020204" pitchFamily="34" charset="0"/>
              <a:buChar char="•"/>
            </a:pPr>
            <a:r>
              <a:rPr lang="sv-SE" sz="2000">
                <a:solidFill>
                  <a:schemeClr val="bg1"/>
                </a:solidFill>
                <a:latin typeface="Abadi Extra Light" panose="020B0204020104020204" pitchFamily="34" charset="0"/>
              </a:rPr>
              <a:t>Det finns ett kön och ett könsorgan</a:t>
            </a:r>
          </a:p>
          <a:p>
            <a:pPr marL="285750" indent="-285750">
              <a:buFont typeface="Arial" panose="020B0604020202020204" pitchFamily="34" charset="0"/>
              <a:buChar char="•"/>
            </a:pPr>
            <a:r>
              <a:rPr lang="sv-SE" sz="2000">
                <a:solidFill>
                  <a:schemeClr val="bg1"/>
                </a:solidFill>
                <a:latin typeface="Abadi Extra Light" panose="020B0204020104020204" pitchFamily="34" charset="0"/>
              </a:rPr>
              <a:t>Grader på en skala mellan manlighet och kvinnlighet</a:t>
            </a:r>
            <a:endParaRPr lang="en-SE" sz="200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3353324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B1D1978-B64B-4070-BAAB-E3417DB54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634"/>
            <a:ext cx="4392488" cy="6588732"/>
          </a:xfrm>
          <a:prstGeom prst="rect">
            <a:avLst/>
          </a:prstGeom>
          <a:noFill/>
          <a:extLst>
            <a:ext uri="{909E8E84-426E-40DD-AFC4-6F175D3DCCD1}">
              <a14:hiddenFill xmlns:a14="http://schemas.microsoft.com/office/drawing/2010/main">
                <a:solidFill>
                  <a:srgbClr val="FFFFFF"/>
                </a:solidFill>
              </a14:hiddenFill>
            </a:ext>
          </a:extLst>
        </p:spPr>
      </p:pic>
      <p:sp>
        <p:nvSpPr>
          <p:cNvPr id="5" name="Ellips 4">
            <a:extLst>
              <a:ext uri="{FF2B5EF4-FFF2-40B4-BE49-F238E27FC236}">
                <a16:creationId xmlns:a16="http://schemas.microsoft.com/office/drawing/2014/main" id="{B0CF895C-5692-4D1D-A993-EF7B85438046}"/>
              </a:ext>
            </a:extLst>
          </p:cNvPr>
          <p:cNvSpPr/>
          <p:nvPr/>
        </p:nvSpPr>
        <p:spPr>
          <a:xfrm>
            <a:off x="9264352" y="2347023"/>
            <a:ext cx="2232248" cy="2160240"/>
          </a:xfrm>
          <a:prstGeom prst="ellipse">
            <a:avLst/>
          </a:prstGeom>
          <a:gradFill flip="none" rotWithShape="1">
            <a:gsLst>
              <a:gs pos="0">
                <a:srgbClr val="FF0000"/>
              </a:gs>
              <a:gs pos="100000">
                <a:srgbClr val="FF0000"/>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Ellips 5">
            <a:extLst>
              <a:ext uri="{FF2B5EF4-FFF2-40B4-BE49-F238E27FC236}">
                <a16:creationId xmlns:a16="http://schemas.microsoft.com/office/drawing/2014/main" id="{6C2713A2-2938-4FB3-B4F4-31E23FEAEFBC}"/>
              </a:ext>
            </a:extLst>
          </p:cNvPr>
          <p:cNvSpPr/>
          <p:nvPr/>
        </p:nvSpPr>
        <p:spPr>
          <a:xfrm>
            <a:off x="6072336" y="2365358"/>
            <a:ext cx="2232248" cy="2160240"/>
          </a:xfrm>
          <a:prstGeom prst="ellipse">
            <a:avLst/>
          </a:prstGeom>
          <a:gradFill flip="none" rotWithShape="1">
            <a:gsLst>
              <a:gs pos="0">
                <a:srgbClr val="0070C0"/>
              </a:gs>
              <a:gs pos="100000">
                <a:srgbClr val="0070C0"/>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textruta 6">
            <a:extLst>
              <a:ext uri="{FF2B5EF4-FFF2-40B4-BE49-F238E27FC236}">
                <a16:creationId xmlns:a16="http://schemas.microsoft.com/office/drawing/2014/main" id="{28E53ECB-D49E-426D-B20B-3AC76EA34FF6}"/>
              </a:ext>
            </a:extLst>
          </p:cNvPr>
          <p:cNvSpPr txBox="1"/>
          <p:nvPr/>
        </p:nvSpPr>
        <p:spPr>
          <a:xfrm>
            <a:off x="7896200" y="404664"/>
            <a:ext cx="3841858" cy="606077"/>
          </a:xfrm>
          <a:prstGeom prst="rect">
            <a:avLst/>
          </a:prstGeom>
          <a:solidFill>
            <a:schemeClr val="tx1"/>
          </a:solidFill>
        </p:spPr>
        <p:txBody>
          <a:bodyPr wrap="square" rtlCol="0">
            <a:spAutoFit/>
          </a:bodyPr>
          <a:lstStyle/>
          <a:p>
            <a:pPr algn="ctr"/>
            <a:r>
              <a:rPr lang="sv-SE" sz="3200">
                <a:solidFill>
                  <a:schemeClr val="bg1"/>
                </a:solidFill>
                <a:latin typeface="Abadi Extra Light" panose="020B0204020104020204" pitchFamily="34" charset="0"/>
              </a:rPr>
              <a:t>Manligt och kvinnligt</a:t>
            </a:r>
            <a:endParaRPr lang="en-SE" sz="3200">
              <a:solidFill>
                <a:schemeClr val="bg1"/>
              </a:solidFill>
              <a:latin typeface="Abadi Extra Light" panose="020B0204020104020204" pitchFamily="34" charset="0"/>
            </a:endParaRPr>
          </a:p>
        </p:txBody>
      </p:sp>
      <p:sp>
        <p:nvSpPr>
          <p:cNvPr id="8" name="textruta 7">
            <a:extLst>
              <a:ext uri="{FF2B5EF4-FFF2-40B4-BE49-F238E27FC236}">
                <a16:creationId xmlns:a16="http://schemas.microsoft.com/office/drawing/2014/main" id="{C4950CBC-B4CC-4E5E-AAAE-7942D844C16B}"/>
              </a:ext>
            </a:extLst>
          </p:cNvPr>
          <p:cNvSpPr txBox="1"/>
          <p:nvPr/>
        </p:nvSpPr>
        <p:spPr>
          <a:xfrm>
            <a:off x="191344" y="2119092"/>
            <a:ext cx="5472608" cy="2923877"/>
          </a:xfrm>
          <a:prstGeom prst="rect">
            <a:avLst/>
          </a:prstGeom>
          <a:solidFill>
            <a:schemeClr val="tx1"/>
          </a:solidFill>
        </p:spPr>
        <p:txBody>
          <a:bodyPr wrap="square" rtlCol="0">
            <a:spAutoFit/>
          </a:bodyPr>
          <a:lstStyle/>
          <a:p>
            <a:r>
              <a:rPr lang="sv-SE" sz="2400" u="sng">
                <a:solidFill>
                  <a:schemeClr val="bg1"/>
                </a:solidFill>
                <a:latin typeface="Abadi Extra Light" panose="020B0204020104020204" pitchFamily="34" charset="0"/>
              </a:rPr>
              <a:t>Tvåkönsmodellen</a:t>
            </a:r>
          </a:p>
          <a:p>
            <a:pPr marL="285750" indent="-285750">
              <a:buFont typeface="Arial" panose="020B0604020202020204" pitchFamily="34" charset="0"/>
              <a:buChar char="•"/>
            </a:pPr>
            <a:r>
              <a:rPr lang="sv-SE" sz="2000">
                <a:solidFill>
                  <a:schemeClr val="bg1"/>
                </a:solidFill>
                <a:latin typeface="Abadi Extra Light" panose="020B0204020104020204" pitchFamily="34" charset="0"/>
              </a:rPr>
              <a:t>Det finns två helt olika kön</a:t>
            </a:r>
          </a:p>
          <a:p>
            <a:pPr marL="285750" indent="-285750">
              <a:buFont typeface="Arial" panose="020B0604020202020204" pitchFamily="34" charset="0"/>
              <a:buChar char="•"/>
            </a:pPr>
            <a:r>
              <a:rPr lang="sv-SE" sz="2000">
                <a:solidFill>
                  <a:schemeClr val="bg1"/>
                </a:solidFill>
                <a:latin typeface="Abadi Extra Light" panose="020B0204020104020204" pitchFamily="34" charset="0"/>
              </a:rPr>
              <a:t>Påverkad av den framväxande vetenskapen i allmänhet och biologi i synnerhet</a:t>
            </a:r>
          </a:p>
          <a:p>
            <a:pPr marL="285750" indent="-285750">
              <a:buFont typeface="Arial" panose="020B0604020202020204" pitchFamily="34" charset="0"/>
              <a:buChar char="•"/>
            </a:pPr>
            <a:r>
              <a:rPr lang="sv-SE" sz="2000">
                <a:solidFill>
                  <a:schemeClr val="bg1"/>
                </a:solidFill>
                <a:latin typeface="Abadi Extra Light" panose="020B0204020104020204" pitchFamily="34" charset="0"/>
              </a:rPr>
              <a:t>Två livssfärer växer fram och könsroller som fungerar som motsatser</a:t>
            </a:r>
          </a:p>
          <a:p>
            <a:pPr marL="285750" indent="-285750">
              <a:buFont typeface="Arial" panose="020B0604020202020204" pitchFamily="34" charset="0"/>
              <a:buChar char="•"/>
            </a:pPr>
            <a:r>
              <a:rPr lang="sv-SE" sz="2000">
                <a:solidFill>
                  <a:schemeClr val="bg1"/>
                </a:solidFill>
                <a:latin typeface="Abadi Extra Light" panose="020B0204020104020204" pitchFamily="34" charset="0"/>
              </a:rPr>
              <a:t>Kvinnan anses vara svagare och all hennes energi går åt till reproduktionen</a:t>
            </a:r>
          </a:p>
          <a:p>
            <a:pPr marL="285750" indent="-285750">
              <a:buFont typeface="Arial" panose="020B0604020202020204" pitchFamily="34" charset="0"/>
              <a:buChar char="•"/>
            </a:pPr>
            <a:r>
              <a:rPr lang="sv-SE" sz="2000" err="1">
                <a:solidFill>
                  <a:schemeClr val="bg1"/>
                </a:solidFill>
                <a:latin typeface="Abadi Extra Light" panose="020B0204020104020204" pitchFamily="34" charset="0"/>
              </a:rPr>
              <a:t>Sjukdomisering</a:t>
            </a:r>
            <a:r>
              <a:rPr lang="sv-SE" sz="2000">
                <a:solidFill>
                  <a:schemeClr val="bg1"/>
                </a:solidFill>
                <a:latin typeface="Abadi Extra Light" panose="020B0204020104020204" pitchFamily="34" charset="0"/>
              </a:rPr>
              <a:t> och den kvinnliga sexualiteten</a:t>
            </a:r>
            <a:endParaRPr lang="en-SE" sz="200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365498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63E8B2B-477D-405C-872F-839E9128B6F4}"/>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511824" y="1457400"/>
            <a:ext cx="2352675" cy="3457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är homosexualitet avkriminaliserades | Popularhistoria.se">
            <a:extLst>
              <a:ext uri="{FF2B5EF4-FFF2-40B4-BE49-F238E27FC236}">
                <a16:creationId xmlns:a16="http://schemas.microsoft.com/office/drawing/2014/main" id="{EB90261A-9542-4C37-BEF7-156218EDB9BC}"/>
              </a:ext>
            </a:extLst>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6944334" y="3308648"/>
            <a:ext cx="4999992" cy="33333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osexualitetens historia – Wikipedia">
            <a:extLst>
              <a:ext uri="{FF2B5EF4-FFF2-40B4-BE49-F238E27FC236}">
                <a16:creationId xmlns:a16="http://schemas.microsoft.com/office/drawing/2014/main" id="{A0A69D53-E0E6-42B0-B252-A1F675D1C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4334" y="188640"/>
            <a:ext cx="238125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B7EB6056-D9EB-45DD-AC3A-4700B5FD8101}"/>
              </a:ext>
            </a:extLst>
          </p:cNvPr>
          <p:cNvSpPr txBox="1"/>
          <p:nvPr/>
        </p:nvSpPr>
        <p:spPr>
          <a:xfrm>
            <a:off x="479376" y="5733256"/>
            <a:ext cx="3841858" cy="606077"/>
          </a:xfrm>
          <a:prstGeom prst="rect">
            <a:avLst/>
          </a:prstGeom>
          <a:solidFill>
            <a:schemeClr val="tx1"/>
          </a:solidFill>
        </p:spPr>
        <p:txBody>
          <a:bodyPr wrap="square" rtlCol="0">
            <a:spAutoFit/>
          </a:bodyPr>
          <a:lstStyle/>
          <a:p>
            <a:pPr algn="ctr"/>
            <a:r>
              <a:rPr lang="sv-SE" sz="3200">
                <a:solidFill>
                  <a:schemeClr val="bg1"/>
                </a:solidFill>
                <a:latin typeface="Abadi Extra Light" panose="020B0204020104020204" pitchFamily="34" charset="0"/>
              </a:rPr>
              <a:t>Homosexualitet</a:t>
            </a:r>
            <a:endParaRPr lang="en-SE" sz="3200">
              <a:solidFill>
                <a:schemeClr val="bg1"/>
              </a:solidFill>
              <a:latin typeface="Abadi Extra Light" panose="020B0204020104020204" pitchFamily="34" charset="0"/>
            </a:endParaRPr>
          </a:p>
        </p:txBody>
      </p:sp>
      <p:sp>
        <p:nvSpPr>
          <p:cNvPr id="7" name="textruta 6">
            <a:extLst>
              <a:ext uri="{FF2B5EF4-FFF2-40B4-BE49-F238E27FC236}">
                <a16:creationId xmlns:a16="http://schemas.microsoft.com/office/drawing/2014/main" id="{ECE8F478-116C-4C40-BCE5-FA0A1E382526}"/>
              </a:ext>
            </a:extLst>
          </p:cNvPr>
          <p:cNvSpPr txBox="1"/>
          <p:nvPr/>
        </p:nvSpPr>
        <p:spPr>
          <a:xfrm>
            <a:off x="474933" y="518667"/>
            <a:ext cx="4824536" cy="461665"/>
          </a:xfrm>
          <a:prstGeom prst="rect">
            <a:avLst/>
          </a:prstGeom>
          <a:solidFill>
            <a:schemeClr val="tx1"/>
          </a:solidFill>
        </p:spPr>
        <p:txBody>
          <a:bodyPr wrap="square" rtlCol="0">
            <a:spAutoFit/>
          </a:bodyPr>
          <a:lstStyle/>
          <a:p>
            <a:r>
              <a:rPr lang="sv-SE" sz="2400">
                <a:solidFill>
                  <a:schemeClr val="bg1"/>
                </a:solidFill>
                <a:latin typeface="Abadi Extra Light" panose="020B0204020104020204" pitchFamily="34" charset="0"/>
              </a:rPr>
              <a:t>Manlig - kvinnlig</a:t>
            </a:r>
            <a:endParaRPr lang="en-SE" sz="2400">
              <a:solidFill>
                <a:schemeClr val="bg1"/>
              </a:solidFill>
              <a:latin typeface="Abadi Extra Light" panose="020B0204020104020204" pitchFamily="34" charset="0"/>
            </a:endParaRPr>
          </a:p>
        </p:txBody>
      </p:sp>
      <p:sp>
        <p:nvSpPr>
          <p:cNvPr id="8" name="textruta 7">
            <a:extLst>
              <a:ext uri="{FF2B5EF4-FFF2-40B4-BE49-F238E27FC236}">
                <a16:creationId xmlns:a16="http://schemas.microsoft.com/office/drawing/2014/main" id="{E0A233C7-BF53-4A59-9AB2-00BD12EEF5AA}"/>
              </a:ext>
            </a:extLst>
          </p:cNvPr>
          <p:cNvSpPr txBox="1"/>
          <p:nvPr/>
        </p:nvSpPr>
        <p:spPr>
          <a:xfrm>
            <a:off x="474933" y="1226567"/>
            <a:ext cx="4824536" cy="830997"/>
          </a:xfrm>
          <a:prstGeom prst="rect">
            <a:avLst/>
          </a:prstGeom>
          <a:solidFill>
            <a:schemeClr val="tx1"/>
          </a:solidFill>
        </p:spPr>
        <p:txBody>
          <a:bodyPr wrap="square" rtlCol="0">
            <a:spAutoFit/>
          </a:bodyPr>
          <a:lstStyle/>
          <a:p>
            <a:r>
              <a:rPr lang="sv-SE" sz="2400">
                <a:solidFill>
                  <a:schemeClr val="bg1"/>
                </a:solidFill>
                <a:latin typeface="Abadi Extra Light" panose="020B0204020104020204" pitchFamily="34" charset="0"/>
              </a:rPr>
              <a:t>Från något straffbart (sodomi) till en sjukdom</a:t>
            </a:r>
            <a:endParaRPr lang="en-SE" sz="2400">
              <a:solidFill>
                <a:schemeClr val="bg1"/>
              </a:solidFill>
              <a:latin typeface="Abadi Extra Light" panose="020B0204020104020204" pitchFamily="34" charset="0"/>
            </a:endParaRPr>
          </a:p>
        </p:txBody>
      </p:sp>
      <p:sp>
        <p:nvSpPr>
          <p:cNvPr id="9" name="textruta 8">
            <a:extLst>
              <a:ext uri="{FF2B5EF4-FFF2-40B4-BE49-F238E27FC236}">
                <a16:creationId xmlns:a16="http://schemas.microsoft.com/office/drawing/2014/main" id="{5405F704-2293-44DD-B883-1D3505A38788}"/>
              </a:ext>
            </a:extLst>
          </p:cNvPr>
          <p:cNvSpPr txBox="1"/>
          <p:nvPr/>
        </p:nvSpPr>
        <p:spPr>
          <a:xfrm>
            <a:off x="474933" y="2336147"/>
            <a:ext cx="4824536" cy="1200329"/>
          </a:xfrm>
          <a:prstGeom prst="rect">
            <a:avLst/>
          </a:prstGeom>
          <a:solidFill>
            <a:schemeClr val="tx1"/>
          </a:solidFill>
        </p:spPr>
        <p:txBody>
          <a:bodyPr wrap="square" rtlCol="0">
            <a:spAutoFit/>
          </a:bodyPr>
          <a:lstStyle/>
          <a:p>
            <a:r>
              <a:rPr lang="sv-SE" sz="2400">
                <a:solidFill>
                  <a:schemeClr val="bg1"/>
                </a:solidFill>
                <a:latin typeface="Abadi Extra Light" panose="020B0204020104020204" pitchFamily="34" charset="0"/>
              </a:rPr>
              <a:t>Generellt något som existerar i de högre klasserna eftersom det förutsätter tillgång till privata rum</a:t>
            </a:r>
            <a:endParaRPr lang="en-SE" sz="240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2404043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e the source image">
            <a:extLst>
              <a:ext uri="{FF2B5EF4-FFF2-40B4-BE49-F238E27FC236}">
                <a16:creationId xmlns:a16="http://schemas.microsoft.com/office/drawing/2014/main" id="{96FEB636-8202-41D3-80E6-AE850E57C7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1" b="18293"/>
          <a:stretch/>
        </p:blipFill>
        <p:spPr bwMode="auto">
          <a:xfrm>
            <a:off x="20" y="10"/>
            <a:ext cx="12191980" cy="6857990"/>
          </a:xfrm>
          <a:prstGeom prst="rect">
            <a:avLst/>
          </a:prstGeom>
          <a:solidFill>
            <a:srgbClr val="FFFFFF"/>
          </a:solidFill>
        </p:spPr>
      </p:pic>
      <p:sp>
        <p:nvSpPr>
          <p:cNvPr id="3" name="textruta 2">
            <a:extLst>
              <a:ext uri="{FF2B5EF4-FFF2-40B4-BE49-F238E27FC236}">
                <a16:creationId xmlns:a16="http://schemas.microsoft.com/office/drawing/2014/main" id="{BF8825F0-CCAF-44EC-AF23-72815502A7C7}"/>
              </a:ext>
            </a:extLst>
          </p:cNvPr>
          <p:cNvSpPr txBox="1"/>
          <p:nvPr/>
        </p:nvSpPr>
        <p:spPr>
          <a:xfrm>
            <a:off x="407368" y="389657"/>
            <a:ext cx="3841858" cy="606077"/>
          </a:xfrm>
          <a:prstGeom prst="rect">
            <a:avLst/>
          </a:prstGeom>
          <a:solidFill>
            <a:schemeClr val="tx1"/>
          </a:solidFill>
        </p:spPr>
        <p:txBody>
          <a:bodyPr wrap="square" rtlCol="0">
            <a:spAutoFit/>
          </a:bodyPr>
          <a:lstStyle/>
          <a:p>
            <a:pPr algn="ctr"/>
            <a:r>
              <a:rPr lang="sv-SE" sz="3200">
                <a:solidFill>
                  <a:schemeClr val="bg1"/>
                </a:solidFill>
                <a:latin typeface="Abadi Extra Light" panose="020B0204020104020204" pitchFamily="34" charset="0"/>
              </a:rPr>
              <a:t>Rasism</a:t>
            </a:r>
            <a:endParaRPr lang="en-SE" sz="3200">
              <a:solidFill>
                <a:schemeClr val="bg1"/>
              </a:solidFill>
              <a:latin typeface="Abadi Extra Light" panose="020B0204020104020204" pitchFamily="34" charset="0"/>
            </a:endParaRPr>
          </a:p>
        </p:txBody>
      </p:sp>
      <p:sp>
        <p:nvSpPr>
          <p:cNvPr id="4" name="textruta 3">
            <a:extLst>
              <a:ext uri="{FF2B5EF4-FFF2-40B4-BE49-F238E27FC236}">
                <a16:creationId xmlns:a16="http://schemas.microsoft.com/office/drawing/2014/main" id="{D4BB48C5-D6CA-4078-AFA1-5808EB3FCFBA}"/>
              </a:ext>
            </a:extLst>
          </p:cNvPr>
          <p:cNvSpPr txBox="1"/>
          <p:nvPr/>
        </p:nvSpPr>
        <p:spPr>
          <a:xfrm>
            <a:off x="407368" y="1855171"/>
            <a:ext cx="7105824" cy="830997"/>
          </a:xfrm>
          <a:prstGeom prst="rect">
            <a:avLst/>
          </a:prstGeom>
          <a:solidFill>
            <a:schemeClr val="tx1"/>
          </a:solidFill>
        </p:spPr>
        <p:txBody>
          <a:bodyPr wrap="square" rtlCol="0">
            <a:spAutoFit/>
          </a:bodyPr>
          <a:lstStyle>
            <a:defPPr>
              <a:defRPr lang="sv-SE"/>
            </a:defPPr>
            <a:lvl1pPr>
              <a:defRPr sz="2400">
                <a:solidFill>
                  <a:schemeClr val="bg1"/>
                </a:solidFill>
                <a:latin typeface="Abadi Extra Light" panose="020B0204020104020204" pitchFamily="34" charset="0"/>
              </a:defRPr>
            </a:lvl1pPr>
          </a:lstStyle>
          <a:p>
            <a:r>
              <a:rPr lang="sv-SE"/>
              <a:t>Tiden mellan ca 1850 och 1950 är den biologiska rasismens guldålder</a:t>
            </a:r>
          </a:p>
        </p:txBody>
      </p:sp>
      <p:sp>
        <p:nvSpPr>
          <p:cNvPr id="5" name="textruta 4">
            <a:extLst>
              <a:ext uri="{FF2B5EF4-FFF2-40B4-BE49-F238E27FC236}">
                <a16:creationId xmlns:a16="http://schemas.microsoft.com/office/drawing/2014/main" id="{F0521B92-48B2-49A2-BECA-141C69DE4AB2}"/>
              </a:ext>
            </a:extLst>
          </p:cNvPr>
          <p:cNvSpPr txBox="1"/>
          <p:nvPr/>
        </p:nvSpPr>
        <p:spPr>
          <a:xfrm>
            <a:off x="407368" y="2989306"/>
            <a:ext cx="7105824" cy="1200329"/>
          </a:xfrm>
          <a:prstGeom prst="rect">
            <a:avLst/>
          </a:prstGeom>
          <a:solidFill>
            <a:schemeClr val="tx1"/>
          </a:solidFill>
        </p:spPr>
        <p:txBody>
          <a:bodyPr wrap="square" rtlCol="0">
            <a:spAutoFit/>
          </a:bodyPr>
          <a:lstStyle>
            <a:defPPr>
              <a:defRPr lang="sv-SE"/>
            </a:defPPr>
            <a:lvl1pPr>
              <a:defRPr sz="2400">
                <a:solidFill>
                  <a:schemeClr val="bg1"/>
                </a:solidFill>
                <a:latin typeface="Abadi Extra Light" panose="020B0204020104020204" pitchFamily="34" charset="0"/>
              </a:defRPr>
            </a:lvl1pPr>
          </a:lstStyle>
          <a:p>
            <a:r>
              <a:rPr lang="sv-SE"/>
              <a:t>Inspiration kom från den framväxande vetenskapen, särskilt socialdarwinismen, och begynnande idéer om nationalism</a:t>
            </a:r>
          </a:p>
        </p:txBody>
      </p:sp>
      <p:sp>
        <p:nvSpPr>
          <p:cNvPr id="6" name="textruta 5">
            <a:extLst>
              <a:ext uri="{FF2B5EF4-FFF2-40B4-BE49-F238E27FC236}">
                <a16:creationId xmlns:a16="http://schemas.microsoft.com/office/drawing/2014/main" id="{F5BFE190-BB0A-4FE1-A85D-E9048BF5E265}"/>
              </a:ext>
            </a:extLst>
          </p:cNvPr>
          <p:cNvSpPr txBox="1"/>
          <p:nvPr/>
        </p:nvSpPr>
        <p:spPr>
          <a:xfrm>
            <a:off x="407368" y="4570739"/>
            <a:ext cx="7105824" cy="830997"/>
          </a:xfrm>
          <a:prstGeom prst="rect">
            <a:avLst/>
          </a:prstGeom>
          <a:solidFill>
            <a:schemeClr val="tx1"/>
          </a:solidFill>
        </p:spPr>
        <p:txBody>
          <a:bodyPr wrap="square" rtlCol="0">
            <a:spAutoFit/>
          </a:bodyPr>
          <a:lstStyle>
            <a:defPPr>
              <a:defRPr lang="sv-SE"/>
            </a:defPPr>
            <a:lvl1pPr>
              <a:defRPr sz="2400">
                <a:solidFill>
                  <a:schemeClr val="bg1"/>
                </a:solidFill>
                <a:latin typeface="Abadi Extra Light" panose="020B0204020104020204" pitchFamily="34" charset="0"/>
              </a:defRPr>
            </a:lvl1pPr>
          </a:lstStyle>
          <a:p>
            <a:r>
              <a:rPr lang="sv-SE"/>
              <a:t>Rasismen både förklarade och legitimerade kolonialismen och imperialismen</a:t>
            </a:r>
          </a:p>
        </p:txBody>
      </p:sp>
    </p:spTree>
    <p:extLst>
      <p:ext uri="{BB962C8B-B14F-4D97-AF65-F5344CB8AC3E}">
        <p14:creationId xmlns:p14="http://schemas.microsoft.com/office/powerpoint/2010/main" val="1143340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19.7|20.3|13.6|27.6|14.6"/>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83F69E0EE3EC24C9963AC5994577EC0" ma:contentTypeVersion="4" ma:contentTypeDescription="Skapa ett nytt dokument." ma:contentTypeScope="" ma:versionID="f9ca24654001be14b6c6c0afcbf73cde">
  <xsd:schema xmlns:xsd="http://www.w3.org/2001/XMLSchema" xmlns:xs="http://www.w3.org/2001/XMLSchema" xmlns:p="http://schemas.microsoft.com/office/2006/metadata/properties" xmlns:ns2="3308cbb5-a1aa-45cd-848c-ca95a90a2718" targetNamespace="http://schemas.microsoft.com/office/2006/metadata/properties" ma:root="true" ma:fieldsID="509aae69c17343d08119df98741c8d93" ns2:_="">
    <xsd:import namespace="3308cbb5-a1aa-45cd-848c-ca95a90a27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8cbb5-a1aa-45cd-848c-ca95a90a27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7330EE-DFB1-4A07-A05C-9A50BBA24D41}">
  <ds:schemaRefs>
    <ds:schemaRef ds:uri="http://schemas.microsoft.com/office/2006/metadata/properties"/>
    <ds:schemaRef ds:uri="http://schemas.microsoft.com/office/infopath/2007/PartnerControls"/>
    <ds:schemaRef ds:uri="http://schemas.microsoft.com/sharepoint/v3"/>
    <ds:schemaRef ds:uri="0574df15-30c4-441a-9085-79f426aea399"/>
    <ds:schemaRef ds:uri="7d3cc45f-320d-496e-ad1e-e0665c122f87"/>
  </ds:schemaRefs>
</ds:datastoreItem>
</file>

<file path=customXml/itemProps2.xml><?xml version="1.0" encoding="utf-8"?>
<ds:datastoreItem xmlns:ds="http://schemas.openxmlformats.org/officeDocument/2006/customXml" ds:itemID="{301939E7-61B0-42F2-B143-B84A4431BF25}"/>
</file>

<file path=customXml/itemProps3.xml><?xml version="1.0" encoding="utf-8"?>
<ds:datastoreItem xmlns:ds="http://schemas.openxmlformats.org/officeDocument/2006/customXml" ds:itemID="{31C2B9BD-C2B8-4FE3-9837-1FE5B13BDA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1425</Words>
  <Application>Microsoft Office PowerPoint</Application>
  <PresentationFormat>Bredbild</PresentationFormat>
  <Paragraphs>96</Paragraphs>
  <Slides>18</Slides>
  <Notes>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Abadi Extra Light</vt:lpstr>
      <vt:lpstr>Arial</vt:lpstr>
      <vt:lpstr>Calibri</vt:lpstr>
      <vt:lpstr>Fira Sans Extra Condensed</vt:lpstr>
      <vt:lpstr>Roboto</vt:lpstr>
      <vt:lpstr>Walbaum Display</vt:lpstr>
      <vt:lpstr>Office-tema</vt:lpstr>
      <vt:lpstr>PowerPoint-presentation</vt:lpstr>
      <vt:lpstr>PowerPoint-presentation</vt:lpstr>
      <vt:lpstr>Det omvälvande 1800-talet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ABB Industrigymnasium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jonwes</dc:creator>
  <cp:lastModifiedBy>Jonas Westerholm</cp:lastModifiedBy>
  <cp:revision>2</cp:revision>
  <dcterms:created xsi:type="dcterms:W3CDTF">2010-02-24T10:25:34Z</dcterms:created>
  <dcterms:modified xsi:type="dcterms:W3CDTF">2023-08-24T07:26:48Z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0x010100A83F69E0EE3EC24C9963AC5994577EC0</vt:lpwstr>
  </property>
  <property fmtid="{D5CDD505-2E9C-101B-9397-08002B2CF9AE}" pid="3" name="MediaServiceImageTags">
    <vt:lpwstr/>
  </property>
</Properties>
</file>